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61" r:id="rId3"/>
    <p:sldId id="259" r:id="rId4"/>
    <p:sldId id="262" r:id="rId5"/>
    <p:sldId id="263" r:id="rId6"/>
    <p:sldId id="272" r:id="rId7"/>
    <p:sldId id="273" r:id="rId8"/>
    <p:sldId id="264" r:id="rId9"/>
    <p:sldId id="265" r:id="rId10"/>
    <p:sldId id="266" r:id="rId11"/>
    <p:sldId id="267" r:id="rId12"/>
    <p:sldId id="268" r:id="rId13"/>
    <p:sldId id="269" r:id="rId14"/>
    <p:sldId id="270" r:id="rId15"/>
    <p:sldId id="271" r:id="rId16"/>
    <p:sldId id="274" r:id="rId17"/>
    <p:sldId id="275" r:id="rId18"/>
    <p:sldId id="276" r:id="rId19"/>
    <p:sldId id="277" r:id="rId20"/>
    <p:sldId id="278" r:id="rId21"/>
    <p:sldId id="279" r:id="rId22"/>
    <p:sldId id="280" r:id="rId23"/>
    <p:sldId id="281" r:id="rId24"/>
    <p:sldId id="257" r:id="rId25"/>
    <p:sldId id="283" r:id="rId26"/>
    <p:sldId id="284" r:id="rId27"/>
    <p:sldId id="286" r:id="rId28"/>
    <p:sldId id="288" r:id="rId29"/>
    <p:sldId id="289" r:id="rId30"/>
    <p:sldId id="290" r:id="rId31"/>
    <p:sldId id="291" r:id="rId32"/>
    <p:sldId id="292" r:id="rId33"/>
    <p:sldId id="293" r:id="rId34"/>
    <p:sldId id="294" r:id="rId35"/>
    <p:sldId id="295" r:id="rId36"/>
    <p:sldId id="297"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516" autoAdjust="0"/>
  </p:normalViewPr>
  <p:slideViewPr>
    <p:cSldViewPr snapToGrid="0">
      <p:cViewPr varScale="1">
        <p:scale>
          <a:sx n="64" d="100"/>
          <a:sy n="64" d="100"/>
        </p:scale>
        <p:origin x="1397"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1837A9-F29B-4DFE-9674-B25BCA6DE5E0}" type="datetimeFigureOut">
              <a:rPr lang="en-SG" smtClean="0"/>
              <a:t>7/11/2022</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B1796B-77F5-4FD0-84B6-8D7A8EE0E1D5}" type="slidenum">
              <a:rPr lang="en-SG" smtClean="0"/>
              <a:t>‹#›</a:t>
            </a:fld>
            <a:endParaRPr lang="en-SG"/>
          </a:p>
        </p:txBody>
      </p:sp>
    </p:spTree>
    <p:extLst>
      <p:ext uri="{BB962C8B-B14F-4D97-AF65-F5344CB8AC3E}">
        <p14:creationId xmlns:p14="http://schemas.microsoft.com/office/powerpoint/2010/main" val="37415568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7B1796B-77F5-4FD0-84B6-8D7A8EE0E1D5}" type="slidenum">
              <a:rPr lang="en-SG" smtClean="0"/>
              <a:t>1</a:t>
            </a:fld>
            <a:endParaRPr lang="en-SG"/>
          </a:p>
        </p:txBody>
      </p:sp>
    </p:spTree>
    <p:extLst>
      <p:ext uri="{BB962C8B-B14F-4D97-AF65-F5344CB8AC3E}">
        <p14:creationId xmlns:p14="http://schemas.microsoft.com/office/powerpoint/2010/main" val="2154746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7B1796B-77F5-4FD0-84B6-8D7A8EE0E1D5}" type="slidenum">
              <a:rPr lang="en-SG" smtClean="0"/>
              <a:t>2</a:t>
            </a:fld>
            <a:endParaRPr lang="en-SG"/>
          </a:p>
        </p:txBody>
      </p:sp>
    </p:spTree>
    <p:extLst>
      <p:ext uri="{BB962C8B-B14F-4D97-AF65-F5344CB8AC3E}">
        <p14:creationId xmlns:p14="http://schemas.microsoft.com/office/powerpoint/2010/main" val="3894538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7B1796B-77F5-4FD0-84B6-8D7A8EE0E1D5}" type="slidenum">
              <a:rPr lang="en-SG" smtClean="0"/>
              <a:t>3</a:t>
            </a:fld>
            <a:endParaRPr lang="en-SG"/>
          </a:p>
        </p:txBody>
      </p:sp>
    </p:spTree>
    <p:extLst>
      <p:ext uri="{BB962C8B-B14F-4D97-AF65-F5344CB8AC3E}">
        <p14:creationId xmlns:p14="http://schemas.microsoft.com/office/powerpoint/2010/main" val="3249083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7B1796B-77F5-4FD0-84B6-8D7A8EE0E1D5}" type="slidenum">
              <a:rPr lang="en-SG" smtClean="0"/>
              <a:t>4</a:t>
            </a:fld>
            <a:endParaRPr lang="en-SG"/>
          </a:p>
        </p:txBody>
      </p:sp>
    </p:spTree>
    <p:extLst>
      <p:ext uri="{BB962C8B-B14F-4D97-AF65-F5344CB8AC3E}">
        <p14:creationId xmlns:p14="http://schemas.microsoft.com/office/powerpoint/2010/main" val="2845181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7B1796B-77F5-4FD0-84B6-8D7A8EE0E1D5}" type="slidenum">
              <a:rPr lang="en-SG" smtClean="0"/>
              <a:t>5</a:t>
            </a:fld>
            <a:endParaRPr lang="en-SG"/>
          </a:p>
        </p:txBody>
      </p:sp>
    </p:spTree>
    <p:extLst>
      <p:ext uri="{BB962C8B-B14F-4D97-AF65-F5344CB8AC3E}">
        <p14:creationId xmlns:p14="http://schemas.microsoft.com/office/powerpoint/2010/main" val="532177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7B1796B-77F5-4FD0-84B6-8D7A8EE0E1D5}" type="slidenum">
              <a:rPr lang="en-SG" smtClean="0"/>
              <a:t>6</a:t>
            </a:fld>
            <a:endParaRPr lang="en-SG"/>
          </a:p>
        </p:txBody>
      </p:sp>
    </p:spTree>
    <p:extLst>
      <p:ext uri="{BB962C8B-B14F-4D97-AF65-F5344CB8AC3E}">
        <p14:creationId xmlns:p14="http://schemas.microsoft.com/office/powerpoint/2010/main" val="2719372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7B1796B-77F5-4FD0-84B6-8D7A8EE0E1D5}" type="slidenum">
              <a:rPr lang="en-SG" smtClean="0"/>
              <a:t>8</a:t>
            </a:fld>
            <a:endParaRPr lang="en-SG"/>
          </a:p>
        </p:txBody>
      </p:sp>
    </p:spTree>
    <p:extLst>
      <p:ext uri="{BB962C8B-B14F-4D97-AF65-F5344CB8AC3E}">
        <p14:creationId xmlns:p14="http://schemas.microsoft.com/office/powerpoint/2010/main" val="3723043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don’t know about you all, but sometimes when I go out for lunch, I usually go for the cheap options if its not any special occasion or whatsoever. I will go over to the </a:t>
            </a:r>
            <a:r>
              <a:rPr lang="en-US" dirty="0" err="1"/>
              <a:t>caifan</a:t>
            </a:r>
            <a:r>
              <a:rPr lang="en-US" dirty="0"/>
              <a:t> store, look at the vast number of options and cannot decide what to choose. So in the end I just go over to the chicken rice stall. Nice and simple</a:t>
            </a:r>
          </a:p>
          <a:p>
            <a:endParaRPr lang="en-US" dirty="0"/>
          </a:p>
          <a:p>
            <a:r>
              <a:rPr lang="en-US" dirty="0"/>
              <a:t>But when we look at the 2 foods, I argue that </a:t>
            </a:r>
            <a:r>
              <a:rPr lang="en-US" dirty="0" err="1"/>
              <a:t>caifan</a:t>
            </a:r>
            <a:r>
              <a:rPr lang="en-US" dirty="0"/>
              <a:t> is an objectively more complete option compared to chicken rice and its sometime strange to me how such a stall selling only chicken, rice and a bit of extra stuff on the side become the most recognizable food in Singapore. My hypothesis is that is not simply just the taste but other aspects that stems from how we decide.</a:t>
            </a:r>
            <a:endParaRPr lang="en-SG" dirty="0"/>
          </a:p>
        </p:txBody>
      </p:sp>
      <p:sp>
        <p:nvSpPr>
          <p:cNvPr id="4" name="Slide Number Placeholder 3"/>
          <p:cNvSpPr>
            <a:spLocks noGrp="1"/>
          </p:cNvSpPr>
          <p:nvPr>
            <p:ph type="sldNum" sz="quarter" idx="5"/>
          </p:nvPr>
        </p:nvSpPr>
        <p:spPr/>
        <p:txBody>
          <a:bodyPr/>
          <a:lstStyle/>
          <a:p>
            <a:fld id="{A7B1796B-77F5-4FD0-84B6-8D7A8EE0E1D5}" type="slidenum">
              <a:rPr lang="en-SG" smtClean="0"/>
              <a:t>24</a:t>
            </a:fld>
            <a:endParaRPr lang="en-SG"/>
          </a:p>
        </p:txBody>
      </p:sp>
    </p:spTree>
    <p:extLst>
      <p:ext uri="{BB962C8B-B14F-4D97-AF65-F5344CB8AC3E}">
        <p14:creationId xmlns:p14="http://schemas.microsoft.com/office/powerpoint/2010/main" val="2301774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4BE9-F9AB-CDD9-341E-D6AD42718D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4180350E-7B01-C869-5EA9-72812C6062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745083E7-0CD3-669F-4DBF-D2E3D25168B0}"/>
              </a:ext>
            </a:extLst>
          </p:cNvPr>
          <p:cNvSpPr>
            <a:spLocks noGrp="1"/>
          </p:cNvSpPr>
          <p:nvPr>
            <p:ph type="dt" sz="half" idx="10"/>
          </p:nvPr>
        </p:nvSpPr>
        <p:spPr/>
        <p:txBody>
          <a:bodyPr/>
          <a:lstStyle/>
          <a:p>
            <a:fld id="{300D72EA-6F37-410B-AC61-AA5AC264C65F}" type="datetimeFigureOut">
              <a:rPr lang="en-SG" smtClean="0"/>
              <a:t>7/11/2022</a:t>
            </a:fld>
            <a:endParaRPr lang="en-SG"/>
          </a:p>
        </p:txBody>
      </p:sp>
      <p:sp>
        <p:nvSpPr>
          <p:cNvPr id="5" name="Footer Placeholder 4">
            <a:extLst>
              <a:ext uri="{FF2B5EF4-FFF2-40B4-BE49-F238E27FC236}">
                <a16:creationId xmlns:a16="http://schemas.microsoft.com/office/drawing/2014/main" id="{B0AE6470-7658-BEF3-1011-5175035F1064}"/>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961E1D77-C108-7750-194E-9368DA44EF49}"/>
              </a:ext>
            </a:extLst>
          </p:cNvPr>
          <p:cNvSpPr>
            <a:spLocks noGrp="1"/>
          </p:cNvSpPr>
          <p:nvPr>
            <p:ph type="sldNum" sz="quarter" idx="12"/>
          </p:nvPr>
        </p:nvSpPr>
        <p:spPr/>
        <p:txBody>
          <a:bodyPr/>
          <a:lstStyle/>
          <a:p>
            <a:fld id="{7DE06069-5753-4A47-BE91-5C809E295D57}" type="slidenum">
              <a:rPr lang="en-SG" smtClean="0"/>
              <a:t>‹#›</a:t>
            </a:fld>
            <a:endParaRPr lang="en-SG"/>
          </a:p>
        </p:txBody>
      </p:sp>
    </p:spTree>
    <p:extLst>
      <p:ext uri="{BB962C8B-B14F-4D97-AF65-F5344CB8AC3E}">
        <p14:creationId xmlns:p14="http://schemas.microsoft.com/office/powerpoint/2010/main" val="149636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D3F4A-0E4F-BD1E-CFA1-84248B5FDC2D}"/>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FF2417E4-60D3-1137-B968-2E72893ADE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3ABAD521-D399-E3F5-8D20-4588618F7280}"/>
              </a:ext>
            </a:extLst>
          </p:cNvPr>
          <p:cNvSpPr>
            <a:spLocks noGrp="1"/>
          </p:cNvSpPr>
          <p:nvPr>
            <p:ph type="dt" sz="half" idx="10"/>
          </p:nvPr>
        </p:nvSpPr>
        <p:spPr/>
        <p:txBody>
          <a:bodyPr/>
          <a:lstStyle/>
          <a:p>
            <a:fld id="{300D72EA-6F37-410B-AC61-AA5AC264C65F}" type="datetimeFigureOut">
              <a:rPr lang="en-SG" smtClean="0"/>
              <a:t>7/11/2022</a:t>
            </a:fld>
            <a:endParaRPr lang="en-SG"/>
          </a:p>
        </p:txBody>
      </p:sp>
      <p:sp>
        <p:nvSpPr>
          <p:cNvPr id="5" name="Footer Placeholder 4">
            <a:extLst>
              <a:ext uri="{FF2B5EF4-FFF2-40B4-BE49-F238E27FC236}">
                <a16:creationId xmlns:a16="http://schemas.microsoft.com/office/drawing/2014/main" id="{383B676B-E4CD-C1B1-40A0-56E1E991CBE4}"/>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D5BDA179-E087-FBBD-2A82-76EEE04961E0}"/>
              </a:ext>
            </a:extLst>
          </p:cNvPr>
          <p:cNvSpPr>
            <a:spLocks noGrp="1"/>
          </p:cNvSpPr>
          <p:nvPr>
            <p:ph type="sldNum" sz="quarter" idx="12"/>
          </p:nvPr>
        </p:nvSpPr>
        <p:spPr/>
        <p:txBody>
          <a:bodyPr/>
          <a:lstStyle/>
          <a:p>
            <a:fld id="{7DE06069-5753-4A47-BE91-5C809E295D57}" type="slidenum">
              <a:rPr lang="en-SG" smtClean="0"/>
              <a:t>‹#›</a:t>
            </a:fld>
            <a:endParaRPr lang="en-SG"/>
          </a:p>
        </p:txBody>
      </p:sp>
    </p:spTree>
    <p:extLst>
      <p:ext uri="{BB962C8B-B14F-4D97-AF65-F5344CB8AC3E}">
        <p14:creationId xmlns:p14="http://schemas.microsoft.com/office/powerpoint/2010/main" val="1999042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B648F8-18AB-BEFC-B992-C9FB7F7E373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04A67BF7-586A-D417-0E9A-6EE31F106BE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4DEA2A7E-1E78-EBDE-4586-28DDD49222F2}"/>
              </a:ext>
            </a:extLst>
          </p:cNvPr>
          <p:cNvSpPr>
            <a:spLocks noGrp="1"/>
          </p:cNvSpPr>
          <p:nvPr>
            <p:ph type="dt" sz="half" idx="10"/>
          </p:nvPr>
        </p:nvSpPr>
        <p:spPr/>
        <p:txBody>
          <a:bodyPr/>
          <a:lstStyle/>
          <a:p>
            <a:fld id="{300D72EA-6F37-410B-AC61-AA5AC264C65F}" type="datetimeFigureOut">
              <a:rPr lang="en-SG" smtClean="0"/>
              <a:t>7/11/2022</a:t>
            </a:fld>
            <a:endParaRPr lang="en-SG"/>
          </a:p>
        </p:txBody>
      </p:sp>
      <p:sp>
        <p:nvSpPr>
          <p:cNvPr id="5" name="Footer Placeholder 4">
            <a:extLst>
              <a:ext uri="{FF2B5EF4-FFF2-40B4-BE49-F238E27FC236}">
                <a16:creationId xmlns:a16="http://schemas.microsoft.com/office/drawing/2014/main" id="{39E3D734-C349-327C-B689-7C9BC863D17E}"/>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E46EFF09-E266-195B-BDA0-89E1A360A0BE}"/>
              </a:ext>
            </a:extLst>
          </p:cNvPr>
          <p:cNvSpPr>
            <a:spLocks noGrp="1"/>
          </p:cNvSpPr>
          <p:nvPr>
            <p:ph type="sldNum" sz="quarter" idx="12"/>
          </p:nvPr>
        </p:nvSpPr>
        <p:spPr/>
        <p:txBody>
          <a:bodyPr/>
          <a:lstStyle/>
          <a:p>
            <a:fld id="{7DE06069-5753-4A47-BE91-5C809E295D57}" type="slidenum">
              <a:rPr lang="en-SG" smtClean="0"/>
              <a:t>‹#›</a:t>
            </a:fld>
            <a:endParaRPr lang="en-SG"/>
          </a:p>
        </p:txBody>
      </p:sp>
    </p:spTree>
    <p:extLst>
      <p:ext uri="{BB962C8B-B14F-4D97-AF65-F5344CB8AC3E}">
        <p14:creationId xmlns:p14="http://schemas.microsoft.com/office/powerpoint/2010/main" val="1211764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5282F-753B-C314-0058-EEF48E478161}"/>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B8A55716-0AD8-266A-2D45-DF734734CC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F251EE35-E56E-C3A0-FC27-609483B01F0A}"/>
              </a:ext>
            </a:extLst>
          </p:cNvPr>
          <p:cNvSpPr>
            <a:spLocks noGrp="1"/>
          </p:cNvSpPr>
          <p:nvPr>
            <p:ph type="dt" sz="half" idx="10"/>
          </p:nvPr>
        </p:nvSpPr>
        <p:spPr/>
        <p:txBody>
          <a:bodyPr/>
          <a:lstStyle/>
          <a:p>
            <a:fld id="{300D72EA-6F37-410B-AC61-AA5AC264C65F}" type="datetimeFigureOut">
              <a:rPr lang="en-SG" smtClean="0"/>
              <a:t>7/11/2022</a:t>
            </a:fld>
            <a:endParaRPr lang="en-SG"/>
          </a:p>
        </p:txBody>
      </p:sp>
      <p:sp>
        <p:nvSpPr>
          <p:cNvPr id="5" name="Footer Placeholder 4">
            <a:extLst>
              <a:ext uri="{FF2B5EF4-FFF2-40B4-BE49-F238E27FC236}">
                <a16:creationId xmlns:a16="http://schemas.microsoft.com/office/drawing/2014/main" id="{0D16B044-3DD3-1A2C-BCE1-C6043FC7001F}"/>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ACFDE06D-A724-6DB6-B7F4-D563EEDDAE93}"/>
              </a:ext>
            </a:extLst>
          </p:cNvPr>
          <p:cNvSpPr>
            <a:spLocks noGrp="1"/>
          </p:cNvSpPr>
          <p:nvPr>
            <p:ph type="sldNum" sz="quarter" idx="12"/>
          </p:nvPr>
        </p:nvSpPr>
        <p:spPr/>
        <p:txBody>
          <a:bodyPr/>
          <a:lstStyle/>
          <a:p>
            <a:fld id="{7DE06069-5753-4A47-BE91-5C809E295D57}" type="slidenum">
              <a:rPr lang="en-SG" smtClean="0"/>
              <a:t>‹#›</a:t>
            </a:fld>
            <a:endParaRPr lang="en-SG"/>
          </a:p>
        </p:txBody>
      </p:sp>
    </p:spTree>
    <p:extLst>
      <p:ext uri="{BB962C8B-B14F-4D97-AF65-F5344CB8AC3E}">
        <p14:creationId xmlns:p14="http://schemas.microsoft.com/office/powerpoint/2010/main" val="2882556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C7845-F6BC-2C86-4927-6EC537FFEB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3931726C-2628-1AD5-273B-0D22FD17DD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8BB9E9-8E95-1F0E-BE15-6327412E20DC}"/>
              </a:ext>
            </a:extLst>
          </p:cNvPr>
          <p:cNvSpPr>
            <a:spLocks noGrp="1"/>
          </p:cNvSpPr>
          <p:nvPr>
            <p:ph type="dt" sz="half" idx="10"/>
          </p:nvPr>
        </p:nvSpPr>
        <p:spPr/>
        <p:txBody>
          <a:bodyPr/>
          <a:lstStyle/>
          <a:p>
            <a:fld id="{300D72EA-6F37-410B-AC61-AA5AC264C65F}" type="datetimeFigureOut">
              <a:rPr lang="en-SG" smtClean="0"/>
              <a:t>7/11/2022</a:t>
            </a:fld>
            <a:endParaRPr lang="en-SG"/>
          </a:p>
        </p:txBody>
      </p:sp>
      <p:sp>
        <p:nvSpPr>
          <p:cNvPr id="5" name="Footer Placeholder 4">
            <a:extLst>
              <a:ext uri="{FF2B5EF4-FFF2-40B4-BE49-F238E27FC236}">
                <a16:creationId xmlns:a16="http://schemas.microsoft.com/office/drawing/2014/main" id="{0D9E858C-164D-942C-3B7C-0DB632A75C85}"/>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CF9BA5D9-8E87-60CF-64AF-AA7F85E5E282}"/>
              </a:ext>
            </a:extLst>
          </p:cNvPr>
          <p:cNvSpPr>
            <a:spLocks noGrp="1"/>
          </p:cNvSpPr>
          <p:nvPr>
            <p:ph type="sldNum" sz="quarter" idx="12"/>
          </p:nvPr>
        </p:nvSpPr>
        <p:spPr/>
        <p:txBody>
          <a:bodyPr/>
          <a:lstStyle/>
          <a:p>
            <a:fld id="{7DE06069-5753-4A47-BE91-5C809E295D57}" type="slidenum">
              <a:rPr lang="en-SG" smtClean="0"/>
              <a:t>‹#›</a:t>
            </a:fld>
            <a:endParaRPr lang="en-SG"/>
          </a:p>
        </p:txBody>
      </p:sp>
    </p:spTree>
    <p:extLst>
      <p:ext uri="{BB962C8B-B14F-4D97-AF65-F5344CB8AC3E}">
        <p14:creationId xmlns:p14="http://schemas.microsoft.com/office/powerpoint/2010/main" val="2230105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71441-9907-5B52-101F-5D4E1064C0C3}"/>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7EAB632D-46CD-F299-0D5C-FF13D00971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44E7C527-7F10-E186-AA25-0CD278E808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181E6959-6AFB-D65A-07A5-07A2AD0EAC96}"/>
              </a:ext>
            </a:extLst>
          </p:cNvPr>
          <p:cNvSpPr>
            <a:spLocks noGrp="1"/>
          </p:cNvSpPr>
          <p:nvPr>
            <p:ph type="dt" sz="half" idx="10"/>
          </p:nvPr>
        </p:nvSpPr>
        <p:spPr/>
        <p:txBody>
          <a:bodyPr/>
          <a:lstStyle/>
          <a:p>
            <a:fld id="{300D72EA-6F37-410B-AC61-AA5AC264C65F}" type="datetimeFigureOut">
              <a:rPr lang="en-SG" smtClean="0"/>
              <a:t>7/11/2022</a:t>
            </a:fld>
            <a:endParaRPr lang="en-SG"/>
          </a:p>
        </p:txBody>
      </p:sp>
      <p:sp>
        <p:nvSpPr>
          <p:cNvPr id="6" name="Footer Placeholder 5">
            <a:extLst>
              <a:ext uri="{FF2B5EF4-FFF2-40B4-BE49-F238E27FC236}">
                <a16:creationId xmlns:a16="http://schemas.microsoft.com/office/drawing/2014/main" id="{764D2EF4-89A0-EB88-DFA9-FF2832D4ED5B}"/>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19202BC0-9135-98F1-85F4-71917502D521}"/>
              </a:ext>
            </a:extLst>
          </p:cNvPr>
          <p:cNvSpPr>
            <a:spLocks noGrp="1"/>
          </p:cNvSpPr>
          <p:nvPr>
            <p:ph type="sldNum" sz="quarter" idx="12"/>
          </p:nvPr>
        </p:nvSpPr>
        <p:spPr/>
        <p:txBody>
          <a:bodyPr/>
          <a:lstStyle/>
          <a:p>
            <a:fld id="{7DE06069-5753-4A47-BE91-5C809E295D57}" type="slidenum">
              <a:rPr lang="en-SG" smtClean="0"/>
              <a:t>‹#›</a:t>
            </a:fld>
            <a:endParaRPr lang="en-SG"/>
          </a:p>
        </p:txBody>
      </p:sp>
    </p:spTree>
    <p:extLst>
      <p:ext uri="{BB962C8B-B14F-4D97-AF65-F5344CB8AC3E}">
        <p14:creationId xmlns:p14="http://schemas.microsoft.com/office/powerpoint/2010/main" val="2505065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53E0D-C8F6-B125-981D-9C29E027EE9E}"/>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925E1286-55AB-B042-CECD-3AAAE050D4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47BE8E-8E0C-EA82-3A44-5B6E0FCBA2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62FA6769-AB73-9926-C8AB-24E2DDD76C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DD1C91-2ED3-8204-378A-36E7789B08A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CCFB2650-8D35-20F1-537B-EF4D9B91B551}"/>
              </a:ext>
            </a:extLst>
          </p:cNvPr>
          <p:cNvSpPr>
            <a:spLocks noGrp="1"/>
          </p:cNvSpPr>
          <p:nvPr>
            <p:ph type="dt" sz="half" idx="10"/>
          </p:nvPr>
        </p:nvSpPr>
        <p:spPr/>
        <p:txBody>
          <a:bodyPr/>
          <a:lstStyle/>
          <a:p>
            <a:fld id="{300D72EA-6F37-410B-AC61-AA5AC264C65F}" type="datetimeFigureOut">
              <a:rPr lang="en-SG" smtClean="0"/>
              <a:t>7/11/2022</a:t>
            </a:fld>
            <a:endParaRPr lang="en-SG"/>
          </a:p>
        </p:txBody>
      </p:sp>
      <p:sp>
        <p:nvSpPr>
          <p:cNvPr id="8" name="Footer Placeholder 7">
            <a:extLst>
              <a:ext uri="{FF2B5EF4-FFF2-40B4-BE49-F238E27FC236}">
                <a16:creationId xmlns:a16="http://schemas.microsoft.com/office/drawing/2014/main" id="{D2B8DAFE-1E4B-68C1-E199-708636E83B28}"/>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D836142C-142B-7B95-A844-63CE99F84FEF}"/>
              </a:ext>
            </a:extLst>
          </p:cNvPr>
          <p:cNvSpPr>
            <a:spLocks noGrp="1"/>
          </p:cNvSpPr>
          <p:nvPr>
            <p:ph type="sldNum" sz="quarter" idx="12"/>
          </p:nvPr>
        </p:nvSpPr>
        <p:spPr/>
        <p:txBody>
          <a:bodyPr/>
          <a:lstStyle/>
          <a:p>
            <a:fld id="{7DE06069-5753-4A47-BE91-5C809E295D57}" type="slidenum">
              <a:rPr lang="en-SG" smtClean="0"/>
              <a:t>‹#›</a:t>
            </a:fld>
            <a:endParaRPr lang="en-SG"/>
          </a:p>
        </p:txBody>
      </p:sp>
    </p:spTree>
    <p:extLst>
      <p:ext uri="{BB962C8B-B14F-4D97-AF65-F5344CB8AC3E}">
        <p14:creationId xmlns:p14="http://schemas.microsoft.com/office/powerpoint/2010/main" val="2230558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B331A-A2C2-4025-18CA-979779F4F98F}"/>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98A6AC5E-BF93-C303-285D-3A364FA80E0D}"/>
              </a:ext>
            </a:extLst>
          </p:cNvPr>
          <p:cNvSpPr>
            <a:spLocks noGrp="1"/>
          </p:cNvSpPr>
          <p:nvPr>
            <p:ph type="dt" sz="half" idx="10"/>
          </p:nvPr>
        </p:nvSpPr>
        <p:spPr/>
        <p:txBody>
          <a:bodyPr/>
          <a:lstStyle/>
          <a:p>
            <a:fld id="{300D72EA-6F37-410B-AC61-AA5AC264C65F}" type="datetimeFigureOut">
              <a:rPr lang="en-SG" smtClean="0"/>
              <a:t>7/11/2022</a:t>
            </a:fld>
            <a:endParaRPr lang="en-SG"/>
          </a:p>
        </p:txBody>
      </p:sp>
      <p:sp>
        <p:nvSpPr>
          <p:cNvPr id="4" name="Footer Placeholder 3">
            <a:extLst>
              <a:ext uri="{FF2B5EF4-FFF2-40B4-BE49-F238E27FC236}">
                <a16:creationId xmlns:a16="http://schemas.microsoft.com/office/drawing/2014/main" id="{2AA4C1DE-4548-5BE5-4FFC-568FC98D3234}"/>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217F56FC-0BEE-E128-0ACE-1BD9610906D8}"/>
              </a:ext>
            </a:extLst>
          </p:cNvPr>
          <p:cNvSpPr>
            <a:spLocks noGrp="1"/>
          </p:cNvSpPr>
          <p:nvPr>
            <p:ph type="sldNum" sz="quarter" idx="12"/>
          </p:nvPr>
        </p:nvSpPr>
        <p:spPr/>
        <p:txBody>
          <a:bodyPr/>
          <a:lstStyle/>
          <a:p>
            <a:fld id="{7DE06069-5753-4A47-BE91-5C809E295D57}" type="slidenum">
              <a:rPr lang="en-SG" smtClean="0"/>
              <a:t>‹#›</a:t>
            </a:fld>
            <a:endParaRPr lang="en-SG"/>
          </a:p>
        </p:txBody>
      </p:sp>
    </p:spTree>
    <p:extLst>
      <p:ext uri="{BB962C8B-B14F-4D97-AF65-F5344CB8AC3E}">
        <p14:creationId xmlns:p14="http://schemas.microsoft.com/office/powerpoint/2010/main" val="1321776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8AE3CF-6182-C2A3-FD2F-696B33A2E80E}"/>
              </a:ext>
            </a:extLst>
          </p:cNvPr>
          <p:cNvSpPr>
            <a:spLocks noGrp="1"/>
          </p:cNvSpPr>
          <p:nvPr>
            <p:ph type="dt" sz="half" idx="10"/>
          </p:nvPr>
        </p:nvSpPr>
        <p:spPr/>
        <p:txBody>
          <a:bodyPr/>
          <a:lstStyle/>
          <a:p>
            <a:fld id="{300D72EA-6F37-410B-AC61-AA5AC264C65F}" type="datetimeFigureOut">
              <a:rPr lang="en-SG" smtClean="0"/>
              <a:t>7/11/2022</a:t>
            </a:fld>
            <a:endParaRPr lang="en-SG"/>
          </a:p>
        </p:txBody>
      </p:sp>
      <p:sp>
        <p:nvSpPr>
          <p:cNvPr id="3" name="Footer Placeholder 2">
            <a:extLst>
              <a:ext uri="{FF2B5EF4-FFF2-40B4-BE49-F238E27FC236}">
                <a16:creationId xmlns:a16="http://schemas.microsoft.com/office/drawing/2014/main" id="{01ABD205-573D-4871-6797-52186F210A3C}"/>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BBA5BC29-758C-C1A2-A418-363F1D15FEA3}"/>
              </a:ext>
            </a:extLst>
          </p:cNvPr>
          <p:cNvSpPr>
            <a:spLocks noGrp="1"/>
          </p:cNvSpPr>
          <p:nvPr>
            <p:ph type="sldNum" sz="quarter" idx="12"/>
          </p:nvPr>
        </p:nvSpPr>
        <p:spPr/>
        <p:txBody>
          <a:bodyPr/>
          <a:lstStyle/>
          <a:p>
            <a:fld id="{7DE06069-5753-4A47-BE91-5C809E295D57}" type="slidenum">
              <a:rPr lang="en-SG" smtClean="0"/>
              <a:t>‹#›</a:t>
            </a:fld>
            <a:endParaRPr lang="en-SG"/>
          </a:p>
        </p:txBody>
      </p:sp>
    </p:spTree>
    <p:extLst>
      <p:ext uri="{BB962C8B-B14F-4D97-AF65-F5344CB8AC3E}">
        <p14:creationId xmlns:p14="http://schemas.microsoft.com/office/powerpoint/2010/main" val="3608709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6927E-99B8-C140-86DA-4433794A8F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05E659ED-CC71-FC2E-10C7-21BA648FB0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BE845264-5F0B-6AE9-7408-718E25D3C5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E47C6F-D7D6-50CE-985A-948755271000}"/>
              </a:ext>
            </a:extLst>
          </p:cNvPr>
          <p:cNvSpPr>
            <a:spLocks noGrp="1"/>
          </p:cNvSpPr>
          <p:nvPr>
            <p:ph type="dt" sz="half" idx="10"/>
          </p:nvPr>
        </p:nvSpPr>
        <p:spPr/>
        <p:txBody>
          <a:bodyPr/>
          <a:lstStyle/>
          <a:p>
            <a:fld id="{300D72EA-6F37-410B-AC61-AA5AC264C65F}" type="datetimeFigureOut">
              <a:rPr lang="en-SG" smtClean="0"/>
              <a:t>7/11/2022</a:t>
            </a:fld>
            <a:endParaRPr lang="en-SG"/>
          </a:p>
        </p:txBody>
      </p:sp>
      <p:sp>
        <p:nvSpPr>
          <p:cNvPr id="6" name="Footer Placeholder 5">
            <a:extLst>
              <a:ext uri="{FF2B5EF4-FFF2-40B4-BE49-F238E27FC236}">
                <a16:creationId xmlns:a16="http://schemas.microsoft.com/office/drawing/2014/main" id="{AF4162FC-7364-0F71-EA25-6F567A61B033}"/>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F1F9B8DF-F56D-5170-3ECD-894346B82361}"/>
              </a:ext>
            </a:extLst>
          </p:cNvPr>
          <p:cNvSpPr>
            <a:spLocks noGrp="1"/>
          </p:cNvSpPr>
          <p:nvPr>
            <p:ph type="sldNum" sz="quarter" idx="12"/>
          </p:nvPr>
        </p:nvSpPr>
        <p:spPr/>
        <p:txBody>
          <a:bodyPr/>
          <a:lstStyle/>
          <a:p>
            <a:fld id="{7DE06069-5753-4A47-BE91-5C809E295D57}" type="slidenum">
              <a:rPr lang="en-SG" smtClean="0"/>
              <a:t>‹#›</a:t>
            </a:fld>
            <a:endParaRPr lang="en-SG"/>
          </a:p>
        </p:txBody>
      </p:sp>
    </p:spTree>
    <p:extLst>
      <p:ext uri="{BB962C8B-B14F-4D97-AF65-F5344CB8AC3E}">
        <p14:creationId xmlns:p14="http://schemas.microsoft.com/office/powerpoint/2010/main" val="1274770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FA886-0DE2-59D3-2C2A-C8B706DE88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B3F23BD6-EEA3-AD81-226C-03026D01BE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A9F2AFC7-1E83-DD6D-2FFD-B13674ECCE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CB7E44-7C82-526D-1D80-FF955B100D68}"/>
              </a:ext>
            </a:extLst>
          </p:cNvPr>
          <p:cNvSpPr>
            <a:spLocks noGrp="1"/>
          </p:cNvSpPr>
          <p:nvPr>
            <p:ph type="dt" sz="half" idx="10"/>
          </p:nvPr>
        </p:nvSpPr>
        <p:spPr/>
        <p:txBody>
          <a:bodyPr/>
          <a:lstStyle/>
          <a:p>
            <a:fld id="{300D72EA-6F37-410B-AC61-AA5AC264C65F}" type="datetimeFigureOut">
              <a:rPr lang="en-SG" smtClean="0"/>
              <a:t>7/11/2022</a:t>
            </a:fld>
            <a:endParaRPr lang="en-SG"/>
          </a:p>
        </p:txBody>
      </p:sp>
      <p:sp>
        <p:nvSpPr>
          <p:cNvPr id="6" name="Footer Placeholder 5">
            <a:extLst>
              <a:ext uri="{FF2B5EF4-FFF2-40B4-BE49-F238E27FC236}">
                <a16:creationId xmlns:a16="http://schemas.microsoft.com/office/drawing/2014/main" id="{7C7F3D9A-CA87-4293-0EA5-EA7C5AD4FD40}"/>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BAF8B7F1-2D31-1AC5-81CB-7B51D55D795B}"/>
              </a:ext>
            </a:extLst>
          </p:cNvPr>
          <p:cNvSpPr>
            <a:spLocks noGrp="1"/>
          </p:cNvSpPr>
          <p:nvPr>
            <p:ph type="sldNum" sz="quarter" idx="12"/>
          </p:nvPr>
        </p:nvSpPr>
        <p:spPr/>
        <p:txBody>
          <a:bodyPr/>
          <a:lstStyle/>
          <a:p>
            <a:fld id="{7DE06069-5753-4A47-BE91-5C809E295D57}" type="slidenum">
              <a:rPr lang="en-SG" smtClean="0"/>
              <a:t>‹#›</a:t>
            </a:fld>
            <a:endParaRPr lang="en-SG"/>
          </a:p>
        </p:txBody>
      </p:sp>
    </p:spTree>
    <p:extLst>
      <p:ext uri="{BB962C8B-B14F-4D97-AF65-F5344CB8AC3E}">
        <p14:creationId xmlns:p14="http://schemas.microsoft.com/office/powerpoint/2010/main" val="2201358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82D59F-63D7-E3A5-FCB9-295BDEFAB4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CB1621C9-48BC-4905-170F-4E15A507FE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A6FD6A81-C764-BE76-23CD-9A83FFF9CC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0D72EA-6F37-410B-AC61-AA5AC264C65F}" type="datetimeFigureOut">
              <a:rPr lang="en-SG" smtClean="0"/>
              <a:t>7/11/2022</a:t>
            </a:fld>
            <a:endParaRPr lang="en-SG"/>
          </a:p>
        </p:txBody>
      </p:sp>
      <p:sp>
        <p:nvSpPr>
          <p:cNvPr id="5" name="Footer Placeholder 4">
            <a:extLst>
              <a:ext uri="{FF2B5EF4-FFF2-40B4-BE49-F238E27FC236}">
                <a16:creationId xmlns:a16="http://schemas.microsoft.com/office/drawing/2014/main" id="{713BE809-FBE2-FDA2-FEDC-6E5C8EBF3B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E28C64CB-44C3-4B5F-5E76-B93E6BB299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E06069-5753-4A47-BE91-5C809E295D57}" type="slidenum">
              <a:rPr lang="en-SG" smtClean="0"/>
              <a:t>‹#›</a:t>
            </a:fld>
            <a:endParaRPr lang="en-SG"/>
          </a:p>
        </p:txBody>
      </p:sp>
    </p:spTree>
    <p:extLst>
      <p:ext uri="{BB962C8B-B14F-4D97-AF65-F5344CB8AC3E}">
        <p14:creationId xmlns:p14="http://schemas.microsoft.com/office/powerpoint/2010/main" val="13687545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2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94B9EB-AD1A-4300-5C8E-DC435F7C6523}"/>
              </a:ext>
            </a:extLst>
          </p:cNvPr>
          <p:cNvSpPr>
            <a:spLocks noGrp="1"/>
          </p:cNvSpPr>
          <p:nvPr>
            <p:ph type="ctrTitle"/>
          </p:nvPr>
        </p:nvSpPr>
        <p:spPr>
          <a:xfrm>
            <a:off x="890338" y="640080"/>
            <a:ext cx="3734014" cy="3566160"/>
          </a:xfrm>
        </p:spPr>
        <p:txBody>
          <a:bodyPr anchor="b">
            <a:normAutofit fontScale="90000"/>
          </a:bodyPr>
          <a:lstStyle/>
          <a:p>
            <a:pPr algn="l"/>
            <a:r>
              <a:rPr lang="en-US" sz="5400" dirty="0"/>
              <a:t>The boundaries </a:t>
            </a:r>
            <a:br>
              <a:rPr lang="en-US" sz="5400" dirty="0"/>
            </a:br>
            <a:r>
              <a:rPr lang="en-US" sz="5400" dirty="0"/>
              <a:t>of </a:t>
            </a:r>
            <a:br>
              <a:rPr lang="en-US" sz="5400" dirty="0"/>
            </a:br>
            <a:r>
              <a:rPr lang="en-US" sz="5400" dirty="0"/>
              <a:t>bounded rationality</a:t>
            </a:r>
            <a:endParaRPr lang="en-SG" sz="5400" dirty="0"/>
          </a:p>
        </p:txBody>
      </p:sp>
      <p:sp>
        <p:nvSpPr>
          <p:cNvPr id="3" name="Subtitle 2">
            <a:extLst>
              <a:ext uri="{FF2B5EF4-FFF2-40B4-BE49-F238E27FC236}">
                <a16:creationId xmlns:a16="http://schemas.microsoft.com/office/drawing/2014/main" id="{D04EC7BB-6247-9F79-2F54-F65AA2E6F8F6}"/>
              </a:ext>
            </a:extLst>
          </p:cNvPr>
          <p:cNvSpPr>
            <a:spLocks noGrp="1"/>
          </p:cNvSpPr>
          <p:nvPr>
            <p:ph type="subTitle" idx="1"/>
          </p:nvPr>
        </p:nvSpPr>
        <p:spPr>
          <a:xfrm>
            <a:off x="890339" y="4636008"/>
            <a:ext cx="3734014" cy="1572768"/>
          </a:xfrm>
        </p:spPr>
        <p:txBody>
          <a:bodyPr>
            <a:normAutofit/>
          </a:bodyPr>
          <a:lstStyle/>
          <a:p>
            <a:pPr algn="l"/>
            <a:r>
              <a:rPr lang="en-US" dirty="0"/>
              <a:t>By Stanley Neoh Jia Jun</a:t>
            </a:r>
            <a:endParaRPr lang="en-SG" dirty="0"/>
          </a:p>
        </p:txBody>
      </p:sp>
      <p:sp>
        <p:nvSpPr>
          <p:cNvPr id="1040"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diagram&#10;&#10;Description automatically generated">
            <a:extLst>
              <a:ext uri="{FF2B5EF4-FFF2-40B4-BE49-F238E27FC236}">
                <a16:creationId xmlns:a16="http://schemas.microsoft.com/office/drawing/2014/main" id="{47F6BD5B-823D-14D4-30C7-3163B96A27FC}"/>
              </a:ext>
            </a:extLst>
          </p:cNvPr>
          <p:cNvPicPr>
            <a:picLocks noChangeAspect="1"/>
          </p:cNvPicPr>
          <p:nvPr/>
        </p:nvPicPr>
        <p:blipFill rotWithShape="1">
          <a:blip r:embed="rId3">
            <a:extLst>
              <a:ext uri="{28A0092B-C50C-407E-A947-70E740481C1C}">
                <a14:useLocalDpi xmlns:a14="http://schemas.microsoft.com/office/drawing/2010/main" val="0"/>
              </a:ext>
            </a:extLst>
          </a:blip>
          <a:srcRect t="30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2603807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chart&#10;&#10;Description automatically generated">
            <a:extLst>
              <a:ext uri="{FF2B5EF4-FFF2-40B4-BE49-F238E27FC236}">
                <a16:creationId xmlns:a16="http://schemas.microsoft.com/office/drawing/2014/main" id="{D358F254-09B0-8FDF-5747-6089F8F674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0270" y="333270"/>
            <a:ext cx="6191459" cy="6191459"/>
          </a:xfrm>
          <a:prstGeom prst="rect">
            <a:avLst/>
          </a:prstGeom>
        </p:spPr>
      </p:pic>
    </p:spTree>
    <p:extLst>
      <p:ext uri="{BB962C8B-B14F-4D97-AF65-F5344CB8AC3E}">
        <p14:creationId xmlns:p14="http://schemas.microsoft.com/office/powerpoint/2010/main" val="2079621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chart&#10;&#10;Description automatically generated">
            <a:extLst>
              <a:ext uri="{FF2B5EF4-FFF2-40B4-BE49-F238E27FC236}">
                <a16:creationId xmlns:a16="http://schemas.microsoft.com/office/drawing/2014/main" id="{CCF01E1F-019C-E59E-7221-92186D2FED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0270" y="333270"/>
            <a:ext cx="6191459" cy="6191459"/>
          </a:xfrm>
          <a:prstGeom prst="rect">
            <a:avLst/>
          </a:prstGeom>
        </p:spPr>
      </p:pic>
    </p:spTree>
    <p:extLst>
      <p:ext uri="{BB962C8B-B14F-4D97-AF65-F5344CB8AC3E}">
        <p14:creationId xmlns:p14="http://schemas.microsoft.com/office/powerpoint/2010/main" val="2725151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chart&#10;&#10;Description automatically generated">
            <a:extLst>
              <a:ext uri="{FF2B5EF4-FFF2-40B4-BE49-F238E27FC236}">
                <a16:creationId xmlns:a16="http://schemas.microsoft.com/office/drawing/2014/main" id="{009E57ED-3670-50E3-961D-F526564C4A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0270" y="333270"/>
            <a:ext cx="6191459" cy="6191459"/>
          </a:xfrm>
          <a:prstGeom prst="rect">
            <a:avLst/>
          </a:prstGeom>
        </p:spPr>
      </p:pic>
    </p:spTree>
    <p:extLst>
      <p:ext uri="{BB962C8B-B14F-4D97-AF65-F5344CB8AC3E}">
        <p14:creationId xmlns:p14="http://schemas.microsoft.com/office/powerpoint/2010/main" val="4028732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B96CE952-286F-E8FC-C3FD-FFD5AB831B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0270" y="333270"/>
            <a:ext cx="6191459" cy="6191459"/>
          </a:xfrm>
          <a:prstGeom prst="rect">
            <a:avLst/>
          </a:prstGeom>
        </p:spPr>
      </p:pic>
    </p:spTree>
    <p:extLst>
      <p:ext uri="{BB962C8B-B14F-4D97-AF65-F5344CB8AC3E}">
        <p14:creationId xmlns:p14="http://schemas.microsoft.com/office/powerpoint/2010/main" val="1962005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78514944-D32D-916B-E4F5-6A2D384387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0270" y="333270"/>
            <a:ext cx="6191459" cy="6191459"/>
          </a:xfrm>
          <a:prstGeom prst="rect">
            <a:avLst/>
          </a:prstGeom>
        </p:spPr>
      </p:pic>
    </p:spTree>
    <p:extLst>
      <p:ext uri="{BB962C8B-B14F-4D97-AF65-F5344CB8AC3E}">
        <p14:creationId xmlns:p14="http://schemas.microsoft.com/office/powerpoint/2010/main" val="3829453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C4388-DBE8-E939-DF90-B23AD58B25C6}"/>
              </a:ext>
            </a:extLst>
          </p:cNvPr>
          <p:cNvSpPr>
            <a:spLocks noGrp="1"/>
          </p:cNvSpPr>
          <p:nvPr>
            <p:ph type="title"/>
          </p:nvPr>
        </p:nvSpPr>
        <p:spPr/>
        <p:txBody>
          <a:bodyPr/>
          <a:lstStyle/>
          <a:p>
            <a:r>
              <a:rPr lang="en-US" dirty="0"/>
              <a:t>Observations</a:t>
            </a:r>
            <a:endParaRPr lang="en-SG" dirty="0"/>
          </a:p>
        </p:txBody>
      </p:sp>
      <p:sp>
        <p:nvSpPr>
          <p:cNvPr id="3" name="Content Placeholder 2">
            <a:extLst>
              <a:ext uri="{FF2B5EF4-FFF2-40B4-BE49-F238E27FC236}">
                <a16:creationId xmlns:a16="http://schemas.microsoft.com/office/drawing/2014/main" id="{EB6BE765-4E10-263B-4659-EFC15F6A67D4}"/>
              </a:ext>
            </a:extLst>
          </p:cNvPr>
          <p:cNvSpPr>
            <a:spLocks noGrp="1"/>
          </p:cNvSpPr>
          <p:nvPr>
            <p:ph idx="1"/>
          </p:nvPr>
        </p:nvSpPr>
        <p:spPr/>
        <p:txBody>
          <a:bodyPr/>
          <a:lstStyle/>
          <a:p>
            <a:r>
              <a:rPr lang="en-US" dirty="0"/>
              <a:t>Clearly, less options is better</a:t>
            </a:r>
          </a:p>
          <a:p>
            <a:r>
              <a:rPr lang="en-SG" dirty="0"/>
              <a:t>With few steps, utility decreases with uncertainty</a:t>
            </a:r>
          </a:p>
          <a:p>
            <a:r>
              <a:rPr lang="en-SG" dirty="0"/>
              <a:t>After many steps, some uncertainty brings about more utility</a:t>
            </a:r>
          </a:p>
          <a:p>
            <a:pPr marL="0" indent="0">
              <a:buNone/>
            </a:pPr>
            <a:endParaRPr lang="en-SG" dirty="0"/>
          </a:p>
          <a:p>
            <a:pPr marL="0" indent="0" algn="ctr">
              <a:buNone/>
            </a:pPr>
            <a:r>
              <a:rPr lang="en-US" dirty="0"/>
              <a:t>What happens if the choices were normally distributed?</a:t>
            </a:r>
          </a:p>
        </p:txBody>
      </p:sp>
    </p:spTree>
    <p:extLst>
      <p:ext uri="{BB962C8B-B14F-4D97-AF65-F5344CB8AC3E}">
        <p14:creationId xmlns:p14="http://schemas.microsoft.com/office/powerpoint/2010/main" val="1162366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hart&#10;&#10;Description automatically generated">
            <a:extLst>
              <a:ext uri="{FF2B5EF4-FFF2-40B4-BE49-F238E27FC236}">
                <a16:creationId xmlns:a16="http://schemas.microsoft.com/office/drawing/2014/main" id="{3CA99C38-F66E-7AE0-F72D-33E5116AE2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0270" y="333270"/>
            <a:ext cx="6191459" cy="6191459"/>
          </a:xfrm>
          <a:prstGeom prst="rect">
            <a:avLst/>
          </a:prstGeom>
        </p:spPr>
      </p:pic>
    </p:spTree>
    <p:extLst>
      <p:ext uri="{BB962C8B-B14F-4D97-AF65-F5344CB8AC3E}">
        <p14:creationId xmlns:p14="http://schemas.microsoft.com/office/powerpoint/2010/main" val="10555096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ABBED755-7BD7-A51C-D3DE-0E41E612B4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0270" y="333270"/>
            <a:ext cx="6191459" cy="6191459"/>
          </a:xfrm>
          <a:prstGeom prst="rect">
            <a:avLst/>
          </a:prstGeom>
        </p:spPr>
      </p:pic>
    </p:spTree>
    <p:extLst>
      <p:ext uri="{BB962C8B-B14F-4D97-AF65-F5344CB8AC3E}">
        <p14:creationId xmlns:p14="http://schemas.microsoft.com/office/powerpoint/2010/main" val="432768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FF93CA39-3DBE-1A38-A3DD-5262F87078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0270" y="333270"/>
            <a:ext cx="6191459" cy="6191459"/>
          </a:xfrm>
          <a:prstGeom prst="rect">
            <a:avLst/>
          </a:prstGeom>
        </p:spPr>
      </p:pic>
    </p:spTree>
    <p:extLst>
      <p:ext uri="{BB962C8B-B14F-4D97-AF65-F5344CB8AC3E}">
        <p14:creationId xmlns:p14="http://schemas.microsoft.com/office/powerpoint/2010/main" val="57269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9C1F9057-6809-EEAD-69E9-AFF29583C9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0270" y="333270"/>
            <a:ext cx="6191459" cy="6191459"/>
          </a:xfrm>
          <a:prstGeom prst="rect">
            <a:avLst/>
          </a:prstGeom>
        </p:spPr>
      </p:pic>
    </p:spTree>
    <p:extLst>
      <p:ext uri="{BB962C8B-B14F-4D97-AF65-F5344CB8AC3E}">
        <p14:creationId xmlns:p14="http://schemas.microsoft.com/office/powerpoint/2010/main" val="3761453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229BAC09-C3B9-63A1-0466-A0161390CEB6}"/>
              </a:ext>
            </a:extLst>
          </p:cNvPr>
          <p:cNvSpPr>
            <a:spLocks noGrp="1"/>
          </p:cNvSpPr>
          <p:nvPr>
            <p:ph type="title"/>
          </p:nvPr>
        </p:nvSpPr>
        <p:spPr>
          <a:xfrm>
            <a:off x="6513788" y="365125"/>
            <a:ext cx="4840010" cy="1807305"/>
          </a:xfrm>
        </p:spPr>
        <p:txBody>
          <a:bodyPr>
            <a:normAutofit/>
          </a:bodyPr>
          <a:lstStyle/>
          <a:p>
            <a:r>
              <a:rPr lang="en-US" dirty="0"/>
              <a:t>Response to choices</a:t>
            </a:r>
            <a:endParaRPr lang="en-SG" dirty="0"/>
          </a:p>
        </p:txBody>
      </p:sp>
      <p:pic>
        <p:nvPicPr>
          <p:cNvPr id="1026" name="Picture 2">
            <a:extLst>
              <a:ext uri="{FF2B5EF4-FFF2-40B4-BE49-F238E27FC236}">
                <a16:creationId xmlns:a16="http://schemas.microsoft.com/office/drawing/2014/main" id="{6610A24E-B48F-4258-EEAF-696004A2D0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284" r="18285" b="1"/>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graphicFrame>
        <p:nvGraphicFramePr>
          <p:cNvPr id="6" name="Table 8">
            <a:extLst>
              <a:ext uri="{FF2B5EF4-FFF2-40B4-BE49-F238E27FC236}">
                <a16:creationId xmlns:a16="http://schemas.microsoft.com/office/drawing/2014/main" id="{E205A021-E600-54CA-9998-F165BAC42E5A}"/>
              </a:ext>
            </a:extLst>
          </p:cNvPr>
          <p:cNvGraphicFramePr>
            <a:graphicFrameLocks noGrp="1"/>
          </p:cNvGraphicFramePr>
          <p:nvPr>
            <p:extLst>
              <p:ext uri="{D42A27DB-BD31-4B8C-83A1-F6EECF244321}">
                <p14:modId xmlns:p14="http://schemas.microsoft.com/office/powerpoint/2010/main" val="1776424223"/>
              </p:ext>
            </p:extLst>
          </p:nvPr>
        </p:nvGraphicFramePr>
        <p:xfrm>
          <a:off x="6131772" y="2137775"/>
          <a:ext cx="5604042" cy="2377440"/>
        </p:xfrm>
        <a:graphic>
          <a:graphicData uri="http://schemas.openxmlformats.org/drawingml/2006/table">
            <a:tbl>
              <a:tblPr firstRow="1" bandRow="1">
                <a:tableStyleId>{0505E3EF-67EA-436B-97B2-0124C06EBD24}</a:tableStyleId>
              </a:tblPr>
              <a:tblGrid>
                <a:gridCol w="1363579">
                  <a:extLst>
                    <a:ext uri="{9D8B030D-6E8A-4147-A177-3AD203B41FA5}">
                      <a16:colId xmlns:a16="http://schemas.microsoft.com/office/drawing/2014/main" val="104432286"/>
                    </a:ext>
                  </a:extLst>
                </a:gridCol>
                <a:gridCol w="4240463">
                  <a:extLst>
                    <a:ext uri="{9D8B030D-6E8A-4147-A177-3AD203B41FA5}">
                      <a16:colId xmlns:a16="http://schemas.microsoft.com/office/drawing/2014/main" val="2113050813"/>
                    </a:ext>
                  </a:extLst>
                </a:gridCol>
              </a:tblGrid>
              <a:tr h="9952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err="1">
                          <a:solidFill>
                            <a:schemeClr val="tx1">
                              <a:lumMod val="85000"/>
                              <a:lumOff val="15000"/>
                            </a:schemeClr>
                          </a:solidFill>
                          <a:effectLst>
                            <a:outerShdw blurRad="38100" dist="38100" dir="2700000" algn="tl">
                              <a:srgbClr val="000000">
                                <a:alpha val="43137"/>
                              </a:srgbClr>
                            </a:outerShdw>
                          </a:effectLst>
                        </a:rPr>
                        <a:t>Satisficers</a:t>
                      </a:r>
                      <a:endParaRPr lang="en-SG" b="1" dirty="0">
                        <a:effectLst>
                          <a:outerShdw blurRad="38100" dist="38100" dir="2700000" algn="tl">
                            <a:srgbClr val="000000">
                              <a:alpha val="43137"/>
                            </a:srgbClr>
                          </a:outerShdw>
                        </a:effectLst>
                      </a:endParaRPr>
                    </a:p>
                    <a:p>
                      <a:pPr algn="ctr"/>
                      <a:endParaRPr lang="en-SG"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b="0" kern="1200" dirty="0">
                          <a:solidFill>
                            <a:schemeClr val="dk1"/>
                          </a:solidFill>
                          <a:effectLst/>
                          <a:latin typeface="+mn-lt"/>
                          <a:ea typeface="+mn-ea"/>
                          <a:cs typeface="+mn-cs"/>
                        </a:rPr>
                        <a:t>Once a </a:t>
                      </a:r>
                      <a:r>
                        <a:rPr lang="en-SG" sz="1800" b="0" kern="1200" dirty="0" err="1">
                          <a:solidFill>
                            <a:schemeClr val="dk1"/>
                          </a:solidFill>
                          <a:effectLst/>
                          <a:latin typeface="+mn-lt"/>
                          <a:ea typeface="+mn-ea"/>
                          <a:cs typeface="+mn-cs"/>
                        </a:rPr>
                        <a:t>satisficer</a:t>
                      </a:r>
                      <a:r>
                        <a:rPr lang="en-SG" sz="1800" b="0" kern="1200" dirty="0">
                          <a:solidFill>
                            <a:schemeClr val="dk1"/>
                          </a:solidFill>
                          <a:effectLst/>
                          <a:latin typeface="+mn-lt"/>
                          <a:ea typeface="+mn-ea"/>
                          <a:cs typeface="+mn-cs"/>
                        </a:rPr>
                        <a:t> encounter a choice that is good enough to meet his standard, he looks no further.</a:t>
                      </a:r>
                      <a:endParaRPr lang="en-SG" b="0" dirty="0"/>
                    </a:p>
                    <a:p>
                      <a:endParaRPr lang="en-SG"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7763023"/>
                  </a:ext>
                </a:extLst>
              </a:tr>
              <a:tr h="9952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lumMod val="85000"/>
                              <a:lumOff val="15000"/>
                            </a:schemeClr>
                          </a:solidFill>
                          <a:effectLst>
                            <a:outerShdw blurRad="38100" dist="38100" dir="2700000" algn="tl">
                              <a:srgbClr val="000000">
                                <a:alpha val="43137"/>
                              </a:srgbClr>
                            </a:outerShdw>
                          </a:effectLst>
                        </a:rPr>
                        <a:t>Maximisers</a:t>
                      </a:r>
                      <a:endParaRPr lang="en-SG" b="1" dirty="0">
                        <a:effectLst>
                          <a:outerShdw blurRad="38100" dist="38100" dir="2700000" algn="tl">
                            <a:srgbClr val="000000">
                              <a:alpha val="43137"/>
                            </a:srgbClr>
                          </a:outerShdw>
                        </a:effectLst>
                      </a:endParaRPr>
                    </a:p>
                    <a:p>
                      <a:pPr algn="ctr"/>
                      <a:endParaRPr lang="en-SG"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b="0" kern="1200" dirty="0">
                          <a:solidFill>
                            <a:schemeClr val="dk1"/>
                          </a:solidFill>
                          <a:effectLst/>
                          <a:latin typeface="+mn-lt"/>
                          <a:ea typeface="+mn-ea"/>
                          <a:cs typeface="+mn-cs"/>
                        </a:rPr>
                        <a:t>For a maximiser, every additional choice can lead to “anxiety, regret, and second-guessing</a:t>
                      </a:r>
                      <a:endParaRPr lang="en-SG" b="0" dirty="0"/>
                    </a:p>
                    <a:p>
                      <a:endParaRPr lang="en-SG"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9467500"/>
                  </a:ext>
                </a:extLst>
              </a:tr>
            </a:tbl>
          </a:graphicData>
        </a:graphic>
      </p:graphicFrame>
    </p:spTree>
    <p:extLst>
      <p:ext uri="{BB962C8B-B14F-4D97-AF65-F5344CB8AC3E}">
        <p14:creationId xmlns:p14="http://schemas.microsoft.com/office/powerpoint/2010/main" val="17694863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histogram&#10;&#10;Description automatically generated">
            <a:extLst>
              <a:ext uri="{FF2B5EF4-FFF2-40B4-BE49-F238E27FC236}">
                <a16:creationId xmlns:a16="http://schemas.microsoft.com/office/drawing/2014/main" id="{7986FB76-F956-FBD9-7EA4-BFE67FF054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0270" y="333270"/>
            <a:ext cx="6191459" cy="6191459"/>
          </a:xfrm>
          <a:prstGeom prst="rect">
            <a:avLst/>
          </a:prstGeom>
        </p:spPr>
      </p:pic>
    </p:spTree>
    <p:extLst>
      <p:ext uri="{BB962C8B-B14F-4D97-AF65-F5344CB8AC3E}">
        <p14:creationId xmlns:p14="http://schemas.microsoft.com/office/powerpoint/2010/main" val="35230412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histogram&#10;&#10;Description automatically generated">
            <a:extLst>
              <a:ext uri="{FF2B5EF4-FFF2-40B4-BE49-F238E27FC236}">
                <a16:creationId xmlns:a16="http://schemas.microsoft.com/office/drawing/2014/main" id="{784390E5-A544-09AF-FB16-7F17E6E951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0270" y="333270"/>
            <a:ext cx="6191459" cy="6191459"/>
          </a:xfrm>
          <a:prstGeom prst="rect">
            <a:avLst/>
          </a:prstGeom>
        </p:spPr>
      </p:pic>
    </p:spTree>
    <p:extLst>
      <p:ext uri="{BB962C8B-B14F-4D97-AF65-F5344CB8AC3E}">
        <p14:creationId xmlns:p14="http://schemas.microsoft.com/office/powerpoint/2010/main" val="1055016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C4388-DBE8-E939-DF90-B23AD58B25C6}"/>
              </a:ext>
            </a:extLst>
          </p:cNvPr>
          <p:cNvSpPr>
            <a:spLocks noGrp="1"/>
          </p:cNvSpPr>
          <p:nvPr>
            <p:ph type="title"/>
          </p:nvPr>
        </p:nvSpPr>
        <p:spPr/>
        <p:txBody>
          <a:bodyPr/>
          <a:lstStyle/>
          <a:p>
            <a:r>
              <a:rPr lang="en-US" dirty="0"/>
              <a:t>Observations</a:t>
            </a:r>
            <a:endParaRPr lang="en-SG" dirty="0"/>
          </a:p>
        </p:txBody>
      </p:sp>
      <p:sp>
        <p:nvSpPr>
          <p:cNvPr id="3" name="Content Placeholder 2">
            <a:extLst>
              <a:ext uri="{FF2B5EF4-FFF2-40B4-BE49-F238E27FC236}">
                <a16:creationId xmlns:a16="http://schemas.microsoft.com/office/drawing/2014/main" id="{EB6BE765-4E10-263B-4659-EFC15F6A67D4}"/>
              </a:ext>
            </a:extLst>
          </p:cNvPr>
          <p:cNvSpPr>
            <a:spLocks noGrp="1"/>
          </p:cNvSpPr>
          <p:nvPr>
            <p:ph idx="1"/>
          </p:nvPr>
        </p:nvSpPr>
        <p:spPr/>
        <p:txBody>
          <a:bodyPr/>
          <a:lstStyle/>
          <a:p>
            <a:r>
              <a:rPr lang="en-US" dirty="0"/>
              <a:t>Paradox of choice disappears, more options is better</a:t>
            </a:r>
          </a:p>
          <a:p>
            <a:r>
              <a:rPr lang="en-SG"/>
              <a:t>Similar to </a:t>
            </a:r>
            <a:r>
              <a:rPr lang="en-SG" dirty="0"/>
              <a:t>with ‘bounded’ linear distribution</a:t>
            </a:r>
            <a:endParaRPr lang="en-US" dirty="0"/>
          </a:p>
          <a:p>
            <a:pPr lvl="1"/>
            <a:r>
              <a:rPr lang="en-SG" dirty="0"/>
              <a:t>With few steps, utility decreases with uncertainty</a:t>
            </a:r>
          </a:p>
          <a:p>
            <a:pPr lvl="1"/>
            <a:r>
              <a:rPr lang="en-SG" dirty="0"/>
              <a:t>After many steps, some uncertainty brings about more utility</a:t>
            </a:r>
          </a:p>
          <a:p>
            <a:pPr marL="457200" lvl="1" indent="0">
              <a:buNone/>
            </a:pPr>
            <a:endParaRPr lang="en-SG" dirty="0"/>
          </a:p>
          <a:p>
            <a:pPr marL="0" indent="0" algn="ctr">
              <a:buNone/>
            </a:pPr>
            <a:r>
              <a:rPr lang="en-SG" dirty="0"/>
              <a:t>We want better choices, not more choices.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584254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2AAAB-F160-1880-ED3B-117C29E9C341}"/>
              </a:ext>
            </a:extLst>
          </p:cNvPr>
          <p:cNvSpPr>
            <a:spLocks noGrp="1"/>
          </p:cNvSpPr>
          <p:nvPr>
            <p:ph type="title"/>
          </p:nvPr>
        </p:nvSpPr>
        <p:spPr/>
        <p:txBody>
          <a:bodyPr/>
          <a:lstStyle/>
          <a:p>
            <a:r>
              <a:rPr lang="en-US" dirty="0"/>
              <a:t>Unanswered questions </a:t>
            </a:r>
            <a:endParaRPr lang="en-SG" dirty="0"/>
          </a:p>
        </p:txBody>
      </p:sp>
      <p:sp>
        <p:nvSpPr>
          <p:cNvPr id="3" name="Content Placeholder 2">
            <a:extLst>
              <a:ext uri="{FF2B5EF4-FFF2-40B4-BE49-F238E27FC236}">
                <a16:creationId xmlns:a16="http://schemas.microsoft.com/office/drawing/2014/main" id="{3BDA3F2D-A14B-C739-44E4-D08E08F2BB3D}"/>
              </a:ext>
            </a:extLst>
          </p:cNvPr>
          <p:cNvSpPr>
            <a:spLocks noGrp="1"/>
          </p:cNvSpPr>
          <p:nvPr>
            <p:ph idx="1"/>
          </p:nvPr>
        </p:nvSpPr>
        <p:spPr/>
        <p:txBody>
          <a:bodyPr/>
          <a:lstStyle/>
          <a:p>
            <a:r>
              <a:rPr lang="en-SG" dirty="0"/>
              <a:t>With few steps, less uncertainty = more utility</a:t>
            </a:r>
          </a:p>
          <a:p>
            <a:pPr lvl="1"/>
            <a:r>
              <a:rPr lang="en-SG" dirty="0"/>
              <a:t>This makes intuitive sense</a:t>
            </a:r>
          </a:p>
          <a:p>
            <a:r>
              <a:rPr lang="en-SG" dirty="0"/>
              <a:t>With more steps, why does utility peaks when there is some uncertainty?</a:t>
            </a:r>
          </a:p>
          <a:p>
            <a:pPr lvl="1"/>
            <a:r>
              <a:rPr lang="en-SG" dirty="0"/>
              <a:t>Perhaps analogous to leaving comfort zone for greener pastures</a:t>
            </a:r>
          </a:p>
          <a:p>
            <a:pPr marL="0" indent="0">
              <a:buNone/>
            </a:pPr>
            <a:endParaRPr lang="en-SG" dirty="0"/>
          </a:p>
        </p:txBody>
      </p:sp>
    </p:spTree>
    <p:extLst>
      <p:ext uri="{BB962C8B-B14F-4D97-AF65-F5344CB8AC3E}">
        <p14:creationId xmlns:p14="http://schemas.microsoft.com/office/powerpoint/2010/main" val="4001117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7" name="Rectangle 2066">
            <a:extLst>
              <a:ext uri="{FF2B5EF4-FFF2-40B4-BE49-F238E27FC236}">
                <a16:creationId xmlns:a16="http://schemas.microsoft.com/office/drawing/2014/main" id="{F0087D53-9295-4463-AAE4-D5C626046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FB68EB-4270-7B15-9A86-82431E63F7A9}"/>
              </a:ext>
            </a:extLst>
          </p:cNvPr>
          <p:cNvSpPr>
            <a:spLocks noGrp="1"/>
          </p:cNvSpPr>
          <p:nvPr>
            <p:ph type="title"/>
          </p:nvPr>
        </p:nvSpPr>
        <p:spPr>
          <a:xfrm>
            <a:off x="638881" y="4501453"/>
            <a:ext cx="10909640" cy="1065836"/>
          </a:xfrm>
        </p:spPr>
        <p:txBody>
          <a:bodyPr vert="horz" lIns="91440" tIns="45720" rIns="91440" bIns="45720" rtlCol="0" anchor="ctr">
            <a:normAutofit/>
          </a:bodyPr>
          <a:lstStyle/>
          <a:p>
            <a:pPr algn="ctr"/>
            <a:r>
              <a:rPr lang="en-US" sz="6600" dirty="0"/>
              <a:t>Why is chicken rice </a:t>
            </a:r>
            <a:r>
              <a:rPr lang="en-US" sz="6600"/>
              <a:t>so popular?</a:t>
            </a:r>
            <a:endParaRPr lang="en-US" sz="6600" dirty="0"/>
          </a:p>
        </p:txBody>
      </p:sp>
      <p:pic>
        <p:nvPicPr>
          <p:cNvPr id="5" name="Content Placeholder 4" descr="A picture containing plate, food, different, several&#10;&#10;Description automatically generated">
            <a:extLst>
              <a:ext uri="{FF2B5EF4-FFF2-40B4-BE49-F238E27FC236}">
                <a16:creationId xmlns:a16="http://schemas.microsoft.com/office/drawing/2014/main" id="{A1A35A87-EB6C-2294-4F8C-0D09D25B662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4137" r="-3" b="-3"/>
          <a:stretch/>
        </p:blipFill>
        <p:spPr>
          <a:xfrm>
            <a:off x="320040" y="363775"/>
            <a:ext cx="5614416" cy="3807874"/>
          </a:xfrm>
          <a:prstGeom prst="rect">
            <a:avLst/>
          </a:prstGeom>
        </p:spPr>
      </p:pic>
      <p:pic>
        <p:nvPicPr>
          <p:cNvPr id="2050" name="Picture 2" descr="Recipe cover image">
            <a:extLst>
              <a:ext uri="{FF2B5EF4-FFF2-40B4-BE49-F238E27FC236}">
                <a16:creationId xmlns:a16="http://schemas.microsoft.com/office/drawing/2014/main" id="{96A54B76-569F-9C18-0AA9-CD08BA7448D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881" r="12282" b="1"/>
          <a:stretch/>
        </p:blipFill>
        <p:spPr bwMode="auto">
          <a:xfrm>
            <a:off x="6254496" y="336011"/>
            <a:ext cx="5614416" cy="3863402"/>
          </a:xfrm>
          <a:prstGeom prst="rect">
            <a:avLst/>
          </a:prstGeom>
          <a:noFill/>
          <a:extLst>
            <a:ext uri="{909E8E84-426E-40DD-AFC4-6F175D3DCCD1}">
              <a14:hiddenFill xmlns:a14="http://schemas.microsoft.com/office/drawing/2010/main">
                <a:solidFill>
                  <a:srgbClr val="FFFFFF"/>
                </a:solidFill>
              </a14:hiddenFill>
            </a:ext>
          </a:extLst>
        </p:spPr>
      </p:pic>
      <p:sp>
        <p:nvSpPr>
          <p:cNvPr id="2069"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4358"/>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44371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B6B56-C459-2958-DF51-32962F2C8E49}"/>
              </a:ext>
            </a:extLst>
          </p:cNvPr>
          <p:cNvSpPr>
            <a:spLocks noGrp="1"/>
          </p:cNvSpPr>
          <p:nvPr>
            <p:ph type="title"/>
          </p:nvPr>
        </p:nvSpPr>
        <p:spPr/>
        <p:txBody>
          <a:bodyPr/>
          <a:lstStyle/>
          <a:p>
            <a:r>
              <a:rPr lang="en-US" dirty="0"/>
              <a:t>Trying a new coffee shop</a:t>
            </a:r>
            <a:endParaRPr lang="en-SG" dirty="0"/>
          </a:p>
        </p:txBody>
      </p:sp>
      <p:pic>
        <p:nvPicPr>
          <p:cNvPr id="4" name="Picture 3" descr="A picture containing chart&#10;&#10;Description automatically generated">
            <a:extLst>
              <a:ext uri="{FF2B5EF4-FFF2-40B4-BE49-F238E27FC236}">
                <a16:creationId xmlns:a16="http://schemas.microsoft.com/office/drawing/2014/main" id="{63F44C8D-563D-C09B-A50F-BC2C072BC9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3142" y="1263316"/>
            <a:ext cx="5462337" cy="5462337"/>
          </a:xfrm>
          <a:prstGeom prst="rect">
            <a:avLst/>
          </a:prstGeom>
        </p:spPr>
      </p:pic>
      <p:pic>
        <p:nvPicPr>
          <p:cNvPr id="5" name="Picture 2" descr="Recipe cover image">
            <a:extLst>
              <a:ext uri="{FF2B5EF4-FFF2-40B4-BE49-F238E27FC236}">
                <a16:creationId xmlns:a16="http://schemas.microsoft.com/office/drawing/2014/main" id="{9480592E-914B-13E5-9AD0-D1332BC432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81" r="12282" b="1"/>
          <a:stretch/>
        </p:blipFill>
        <p:spPr bwMode="auto">
          <a:xfrm>
            <a:off x="379920" y="4370172"/>
            <a:ext cx="3084778" cy="2122703"/>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4" descr="A picture containing plate, food, different, several&#10;&#10;Description automatically generated">
            <a:extLst>
              <a:ext uri="{FF2B5EF4-FFF2-40B4-BE49-F238E27FC236}">
                <a16:creationId xmlns:a16="http://schemas.microsoft.com/office/drawing/2014/main" id="{AF5473B9-6312-54CD-AC74-490DBFC961C7}"/>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4137" r="-3" b="-3"/>
          <a:stretch/>
        </p:blipFill>
        <p:spPr>
          <a:xfrm>
            <a:off x="8692021" y="514576"/>
            <a:ext cx="3058400" cy="2074303"/>
          </a:xfrm>
          <a:prstGeom prst="rect">
            <a:avLst/>
          </a:prstGeom>
        </p:spPr>
      </p:pic>
      <p:cxnSp>
        <p:nvCxnSpPr>
          <p:cNvPr id="8" name="Straight Arrow Connector 7">
            <a:extLst>
              <a:ext uri="{FF2B5EF4-FFF2-40B4-BE49-F238E27FC236}">
                <a16:creationId xmlns:a16="http://schemas.microsoft.com/office/drawing/2014/main" id="{4FDC48C9-A7EE-D018-950F-E9119486382C}"/>
              </a:ext>
            </a:extLst>
          </p:cNvPr>
          <p:cNvCxnSpPr>
            <a:cxnSpLocks/>
            <a:stCxn id="6" idx="2"/>
          </p:cNvCxnSpPr>
          <p:nvPr/>
        </p:nvCxnSpPr>
        <p:spPr>
          <a:xfrm flipH="1">
            <a:off x="5534526" y="2588879"/>
            <a:ext cx="4686695" cy="6355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A7DD6654-F9D2-02DF-312C-BD3ADE893F62}"/>
              </a:ext>
            </a:extLst>
          </p:cNvPr>
          <p:cNvCxnSpPr>
            <a:cxnSpLocks/>
            <a:stCxn id="5" idx="0"/>
          </p:cNvCxnSpPr>
          <p:nvPr/>
        </p:nvCxnSpPr>
        <p:spPr>
          <a:xfrm flipV="1">
            <a:off x="1922309" y="2719137"/>
            <a:ext cx="2397028" cy="16510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30ABBFD-989B-A8A9-A3BC-6078E487D904}"/>
              </a:ext>
            </a:extLst>
          </p:cNvPr>
          <p:cNvSpPr txBox="1"/>
          <p:nvPr/>
        </p:nvSpPr>
        <p:spPr>
          <a:xfrm>
            <a:off x="8950861" y="3429000"/>
            <a:ext cx="2637659" cy="1754326"/>
          </a:xfrm>
          <a:prstGeom prst="rect">
            <a:avLst/>
          </a:prstGeom>
          <a:noFill/>
        </p:spPr>
        <p:txBody>
          <a:bodyPr wrap="square" rtlCol="0">
            <a:spAutoFit/>
          </a:bodyPr>
          <a:lstStyle/>
          <a:p>
            <a:pPr marL="285750" indent="-285750">
              <a:buFont typeface="Arial" panose="020B0604020202020204" pitchFamily="34" charset="0"/>
              <a:buChar char="•"/>
            </a:pPr>
            <a:r>
              <a:rPr lang="en-US" dirty="0"/>
              <a:t>Large number of choices</a:t>
            </a:r>
          </a:p>
          <a:p>
            <a:pPr marL="285750" indent="-285750">
              <a:buFont typeface="Arial" panose="020B0604020202020204" pitchFamily="34" charset="0"/>
              <a:buChar char="•"/>
            </a:pPr>
            <a:r>
              <a:rPr lang="en-US" dirty="0"/>
              <a:t>High uncertainty</a:t>
            </a:r>
          </a:p>
          <a:p>
            <a:pPr marL="742950" lvl="1" indent="-285750">
              <a:buFont typeface="Arial" panose="020B0604020202020204" pitchFamily="34" charset="0"/>
              <a:buChar char="•"/>
            </a:pPr>
            <a:r>
              <a:rPr lang="en-US" dirty="0"/>
              <a:t>don’t know what to expect from each choice</a:t>
            </a:r>
            <a:endParaRPr lang="en-SG" dirty="0"/>
          </a:p>
        </p:txBody>
      </p:sp>
      <p:sp>
        <p:nvSpPr>
          <p:cNvPr id="16" name="TextBox 15">
            <a:extLst>
              <a:ext uri="{FF2B5EF4-FFF2-40B4-BE49-F238E27FC236}">
                <a16:creationId xmlns:a16="http://schemas.microsoft.com/office/drawing/2014/main" id="{43FABDB6-C736-5425-A946-199E812FD226}"/>
              </a:ext>
            </a:extLst>
          </p:cNvPr>
          <p:cNvSpPr txBox="1"/>
          <p:nvPr/>
        </p:nvSpPr>
        <p:spPr>
          <a:xfrm>
            <a:off x="393109" y="2031983"/>
            <a:ext cx="3084778" cy="1477328"/>
          </a:xfrm>
          <a:prstGeom prst="rect">
            <a:avLst/>
          </a:prstGeom>
          <a:noFill/>
        </p:spPr>
        <p:txBody>
          <a:bodyPr wrap="square" rtlCol="0">
            <a:spAutoFit/>
          </a:bodyPr>
          <a:lstStyle/>
          <a:p>
            <a:pPr marL="285750" indent="-285750">
              <a:buFont typeface="Arial" panose="020B0604020202020204" pitchFamily="34" charset="0"/>
              <a:buChar char="•"/>
            </a:pPr>
            <a:r>
              <a:rPr lang="en-US" dirty="0"/>
              <a:t>Very standard</a:t>
            </a:r>
          </a:p>
          <a:p>
            <a:pPr marL="742950" lvl="1" indent="-285750">
              <a:buFont typeface="Arial" panose="020B0604020202020204" pitchFamily="34" charset="0"/>
              <a:buChar char="•"/>
            </a:pPr>
            <a:r>
              <a:rPr lang="en-US" dirty="0"/>
              <a:t>Few number of choices</a:t>
            </a:r>
          </a:p>
          <a:p>
            <a:pPr marL="285750" indent="-285750">
              <a:buFont typeface="Arial" panose="020B0604020202020204" pitchFamily="34" charset="0"/>
              <a:buChar char="•"/>
            </a:pPr>
            <a:r>
              <a:rPr lang="en-US" dirty="0"/>
              <a:t>Low uncertainty</a:t>
            </a:r>
          </a:p>
          <a:p>
            <a:pPr marL="742950" lvl="1" indent="-285750">
              <a:buFont typeface="Arial" panose="020B0604020202020204" pitchFamily="34" charset="0"/>
              <a:buChar char="•"/>
            </a:pPr>
            <a:r>
              <a:rPr lang="en-US" dirty="0"/>
              <a:t>Hard for chicken rice to go very wrong</a:t>
            </a:r>
            <a:endParaRPr lang="en-SG" dirty="0"/>
          </a:p>
        </p:txBody>
      </p:sp>
    </p:spTree>
    <p:extLst>
      <p:ext uri="{BB962C8B-B14F-4D97-AF65-F5344CB8AC3E}">
        <p14:creationId xmlns:p14="http://schemas.microsoft.com/office/powerpoint/2010/main" val="20706941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histogram&#10;&#10;Description automatically generated">
            <a:extLst>
              <a:ext uri="{FF2B5EF4-FFF2-40B4-BE49-F238E27FC236}">
                <a16:creationId xmlns:a16="http://schemas.microsoft.com/office/drawing/2014/main" id="{7C725ADA-FBC4-3141-4DF0-98512C7493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2602" y="1263316"/>
            <a:ext cx="5594684" cy="5594684"/>
          </a:xfrm>
          <a:prstGeom prst="rect">
            <a:avLst/>
          </a:prstGeom>
        </p:spPr>
      </p:pic>
      <p:sp>
        <p:nvSpPr>
          <p:cNvPr id="2" name="Title 1">
            <a:extLst>
              <a:ext uri="{FF2B5EF4-FFF2-40B4-BE49-F238E27FC236}">
                <a16:creationId xmlns:a16="http://schemas.microsoft.com/office/drawing/2014/main" id="{2D1B6B56-C459-2958-DF51-32962F2C8E49}"/>
              </a:ext>
            </a:extLst>
          </p:cNvPr>
          <p:cNvSpPr>
            <a:spLocks noGrp="1"/>
          </p:cNvSpPr>
          <p:nvPr>
            <p:ph type="title"/>
          </p:nvPr>
        </p:nvSpPr>
        <p:spPr/>
        <p:txBody>
          <a:bodyPr/>
          <a:lstStyle/>
          <a:p>
            <a:r>
              <a:rPr lang="en-US" dirty="0"/>
              <a:t>A familiar coffee shop</a:t>
            </a:r>
            <a:endParaRPr lang="en-SG" dirty="0"/>
          </a:p>
        </p:txBody>
      </p:sp>
      <p:pic>
        <p:nvPicPr>
          <p:cNvPr id="5" name="Picture 2" descr="Recipe cover image">
            <a:extLst>
              <a:ext uri="{FF2B5EF4-FFF2-40B4-BE49-F238E27FC236}">
                <a16:creationId xmlns:a16="http://schemas.microsoft.com/office/drawing/2014/main" id="{9480592E-914B-13E5-9AD0-D1332BC432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81" r="12282" b="1"/>
          <a:stretch/>
        </p:blipFill>
        <p:spPr bwMode="auto">
          <a:xfrm>
            <a:off x="379920" y="4370172"/>
            <a:ext cx="3084778" cy="2122703"/>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4" descr="A picture containing plate, food, different, several&#10;&#10;Description automatically generated">
            <a:extLst>
              <a:ext uri="{FF2B5EF4-FFF2-40B4-BE49-F238E27FC236}">
                <a16:creationId xmlns:a16="http://schemas.microsoft.com/office/drawing/2014/main" id="{AF5473B9-6312-54CD-AC74-490DBFC961C7}"/>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4137" r="-3" b="-3"/>
          <a:stretch/>
        </p:blipFill>
        <p:spPr>
          <a:xfrm>
            <a:off x="8692021" y="514576"/>
            <a:ext cx="3058400" cy="2074303"/>
          </a:xfrm>
          <a:prstGeom prst="rect">
            <a:avLst/>
          </a:prstGeom>
        </p:spPr>
      </p:pic>
      <p:cxnSp>
        <p:nvCxnSpPr>
          <p:cNvPr id="8" name="Straight Arrow Connector 7">
            <a:extLst>
              <a:ext uri="{FF2B5EF4-FFF2-40B4-BE49-F238E27FC236}">
                <a16:creationId xmlns:a16="http://schemas.microsoft.com/office/drawing/2014/main" id="{4FDC48C9-A7EE-D018-950F-E9119486382C}"/>
              </a:ext>
            </a:extLst>
          </p:cNvPr>
          <p:cNvCxnSpPr>
            <a:cxnSpLocks/>
            <a:stCxn id="6" idx="2"/>
          </p:cNvCxnSpPr>
          <p:nvPr/>
        </p:nvCxnSpPr>
        <p:spPr>
          <a:xfrm flipH="1">
            <a:off x="5414211" y="2588879"/>
            <a:ext cx="4807010" cy="4069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A7DD6654-F9D2-02DF-312C-BD3ADE893F62}"/>
              </a:ext>
            </a:extLst>
          </p:cNvPr>
          <p:cNvCxnSpPr>
            <a:cxnSpLocks/>
            <a:stCxn id="5" idx="0"/>
          </p:cNvCxnSpPr>
          <p:nvPr/>
        </p:nvCxnSpPr>
        <p:spPr>
          <a:xfrm flipV="1">
            <a:off x="1922309" y="3681663"/>
            <a:ext cx="2246180" cy="6885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30ABBFD-989B-A8A9-A3BC-6078E487D904}"/>
              </a:ext>
            </a:extLst>
          </p:cNvPr>
          <p:cNvSpPr txBox="1"/>
          <p:nvPr/>
        </p:nvSpPr>
        <p:spPr>
          <a:xfrm>
            <a:off x="8950861" y="3429000"/>
            <a:ext cx="2637659" cy="1477328"/>
          </a:xfrm>
          <a:prstGeom prst="rect">
            <a:avLst/>
          </a:prstGeom>
          <a:noFill/>
        </p:spPr>
        <p:txBody>
          <a:bodyPr wrap="square" rtlCol="0">
            <a:spAutoFit/>
          </a:bodyPr>
          <a:lstStyle/>
          <a:p>
            <a:pPr marL="285750" indent="-285750">
              <a:buFont typeface="Arial" panose="020B0604020202020204" pitchFamily="34" charset="0"/>
              <a:buChar char="•"/>
            </a:pPr>
            <a:r>
              <a:rPr lang="en-US" dirty="0"/>
              <a:t>Better understanding of the go-to choices </a:t>
            </a:r>
          </a:p>
          <a:p>
            <a:pPr marL="285750" indent="-285750">
              <a:buFont typeface="Arial" panose="020B0604020202020204" pitchFamily="34" charset="0"/>
              <a:buChar char="•"/>
            </a:pPr>
            <a:r>
              <a:rPr lang="en-US" dirty="0"/>
              <a:t>Provided that uncertainty is not excessive</a:t>
            </a:r>
            <a:endParaRPr lang="en-SG" dirty="0"/>
          </a:p>
        </p:txBody>
      </p:sp>
      <p:sp>
        <p:nvSpPr>
          <p:cNvPr id="16" name="TextBox 15">
            <a:extLst>
              <a:ext uri="{FF2B5EF4-FFF2-40B4-BE49-F238E27FC236}">
                <a16:creationId xmlns:a16="http://schemas.microsoft.com/office/drawing/2014/main" id="{43FABDB6-C736-5425-A946-199E812FD226}"/>
              </a:ext>
            </a:extLst>
          </p:cNvPr>
          <p:cNvSpPr txBox="1"/>
          <p:nvPr/>
        </p:nvSpPr>
        <p:spPr>
          <a:xfrm>
            <a:off x="393109" y="2031983"/>
            <a:ext cx="3084778" cy="1200329"/>
          </a:xfrm>
          <a:prstGeom prst="rect">
            <a:avLst/>
          </a:prstGeom>
          <a:noFill/>
        </p:spPr>
        <p:txBody>
          <a:bodyPr wrap="square" rtlCol="0">
            <a:spAutoFit/>
          </a:bodyPr>
          <a:lstStyle/>
          <a:p>
            <a:pPr marL="285750" indent="-285750">
              <a:buFont typeface="Arial" panose="020B0604020202020204" pitchFamily="34" charset="0"/>
              <a:buChar char="•"/>
            </a:pPr>
            <a:r>
              <a:rPr lang="en-US" dirty="0"/>
              <a:t>No reason to try out their duck rice or chicken noodles if satisfied with chicken rice</a:t>
            </a:r>
            <a:endParaRPr lang="en-SG" dirty="0"/>
          </a:p>
        </p:txBody>
      </p:sp>
    </p:spTree>
    <p:extLst>
      <p:ext uri="{BB962C8B-B14F-4D97-AF65-F5344CB8AC3E}">
        <p14:creationId xmlns:p14="http://schemas.microsoft.com/office/powerpoint/2010/main" val="30070651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5" name="Rectangle 1030">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Rectangle 1032">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hinkstock)">
            <a:extLst>
              <a:ext uri="{FF2B5EF4-FFF2-40B4-BE49-F238E27FC236}">
                <a16:creationId xmlns:a16="http://schemas.microsoft.com/office/drawing/2014/main" id="{DD648272-C030-327E-9804-F43BD894B7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 y="1"/>
            <a:ext cx="12191999" cy="685800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FE76EA3-702F-7FB8-4D09-5D4EBA02A327}"/>
              </a:ext>
            </a:extLst>
          </p:cNvPr>
          <p:cNvSpPr>
            <a:spLocks noGrp="1"/>
          </p:cNvSpPr>
          <p:nvPr>
            <p:ph type="title"/>
          </p:nvPr>
        </p:nvSpPr>
        <p:spPr>
          <a:xfrm>
            <a:off x="599818" y="5234320"/>
            <a:ext cx="6931319" cy="752217"/>
          </a:xfrm>
        </p:spPr>
        <p:txBody>
          <a:bodyPr vert="horz" lIns="91440" tIns="45720" rIns="91440" bIns="45720" rtlCol="0" anchor="b">
            <a:normAutofit/>
          </a:bodyPr>
          <a:lstStyle/>
          <a:p>
            <a:r>
              <a:rPr lang="en-US" sz="3600">
                <a:solidFill>
                  <a:schemeClr val="tx1">
                    <a:lumMod val="85000"/>
                    <a:lumOff val="15000"/>
                  </a:schemeClr>
                </a:solidFill>
              </a:rPr>
              <a:t>Wisdom of the crowd</a:t>
            </a:r>
          </a:p>
        </p:txBody>
      </p:sp>
      <p:sp>
        <p:nvSpPr>
          <p:cNvPr id="3" name="Text Placeholder 2">
            <a:extLst>
              <a:ext uri="{FF2B5EF4-FFF2-40B4-BE49-F238E27FC236}">
                <a16:creationId xmlns:a16="http://schemas.microsoft.com/office/drawing/2014/main" id="{A89F7C03-BB29-AA1B-700A-7AB2B88576B4}"/>
              </a:ext>
            </a:extLst>
          </p:cNvPr>
          <p:cNvSpPr>
            <a:spLocks noGrp="1"/>
          </p:cNvSpPr>
          <p:nvPr>
            <p:ph type="body" idx="1"/>
          </p:nvPr>
        </p:nvSpPr>
        <p:spPr>
          <a:xfrm>
            <a:off x="599819" y="6059086"/>
            <a:ext cx="6931319" cy="349725"/>
          </a:xfrm>
        </p:spPr>
        <p:txBody>
          <a:bodyPr vert="horz" lIns="91440" tIns="45720" rIns="91440" bIns="45720" rtlCol="0" anchor="t">
            <a:normAutofit/>
          </a:bodyPr>
          <a:lstStyle/>
          <a:p>
            <a:r>
              <a:rPr lang="en-US" sz="1600" dirty="0">
                <a:solidFill>
                  <a:schemeClr val="tx1">
                    <a:lumMod val="85000"/>
                    <a:lumOff val="15000"/>
                  </a:schemeClr>
                </a:solidFill>
              </a:rPr>
              <a:t>Rational herding </a:t>
            </a:r>
            <a:r>
              <a:rPr lang="en-US" sz="1600" dirty="0" err="1">
                <a:solidFill>
                  <a:schemeClr val="tx1">
                    <a:lumMod val="85000"/>
                    <a:lumOff val="15000"/>
                  </a:schemeClr>
                </a:solidFill>
              </a:rPr>
              <a:t>behaviour</a:t>
            </a:r>
            <a:endParaRPr lang="en-US" sz="1600" dirty="0">
              <a:solidFill>
                <a:schemeClr val="tx1">
                  <a:lumMod val="85000"/>
                  <a:lumOff val="15000"/>
                </a:schemeClr>
              </a:solidFill>
            </a:endParaRPr>
          </a:p>
        </p:txBody>
      </p:sp>
    </p:spTree>
    <p:extLst>
      <p:ext uri="{BB962C8B-B14F-4D97-AF65-F5344CB8AC3E}">
        <p14:creationId xmlns:p14="http://schemas.microsoft.com/office/powerpoint/2010/main" val="824338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DD940A30-C483-706C-3563-0194BECA6191}"/>
              </a:ext>
            </a:extLst>
          </p:cNvPr>
          <p:cNvSpPr>
            <a:spLocks noGrp="1"/>
          </p:cNvSpPr>
          <p:nvPr>
            <p:ph type="title"/>
          </p:nvPr>
        </p:nvSpPr>
        <p:spPr>
          <a:xfrm>
            <a:off x="838201" y="3998018"/>
            <a:ext cx="3981854" cy="2216513"/>
          </a:xfrm>
        </p:spPr>
        <p:txBody>
          <a:bodyPr>
            <a:normAutofit/>
          </a:bodyPr>
          <a:lstStyle/>
          <a:p>
            <a:r>
              <a:rPr lang="en-US" dirty="0"/>
              <a:t>Modification to agent-based model</a:t>
            </a:r>
            <a:endParaRPr lang="en-SG" dirty="0"/>
          </a:p>
        </p:txBody>
      </p:sp>
      <p:sp>
        <p:nvSpPr>
          <p:cNvPr id="15" name="Arc 11">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FAD6C4E8-110B-3B90-2DB7-40670ED98BE9}"/>
              </a:ext>
            </a:extLst>
          </p:cNvPr>
          <p:cNvPicPr>
            <a:picLocks noChangeAspect="1"/>
          </p:cNvPicPr>
          <p:nvPr/>
        </p:nvPicPr>
        <p:blipFill>
          <a:blip r:embed="rId2"/>
          <a:stretch>
            <a:fillRect/>
          </a:stretch>
        </p:blipFill>
        <p:spPr>
          <a:xfrm>
            <a:off x="1614980" y="704504"/>
            <a:ext cx="8962040" cy="2957472"/>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0B1D7C-5BD3-10BB-3DAD-A4FFE4138454}"/>
                  </a:ext>
                </a:extLst>
              </p:cNvPr>
              <p:cNvSpPr>
                <a:spLocks noGrp="1"/>
              </p:cNvSpPr>
              <p:nvPr>
                <p:ph idx="1"/>
              </p:nvPr>
            </p:nvSpPr>
            <p:spPr>
              <a:xfrm>
                <a:off x="4970835" y="3998019"/>
                <a:ext cx="6382966" cy="2216512"/>
              </a:xfrm>
            </p:spPr>
            <p:txBody>
              <a:bodyPr>
                <a:normAutofit/>
              </a:bodyPr>
              <a:lstStyle/>
              <a:p>
                <a:r>
                  <a:rPr lang="en-US" dirty="0"/>
                  <a:t>If a decision-maker is not satisfied</a:t>
                </a:r>
              </a:p>
              <a:p>
                <a:pPr lvl="1"/>
                <a:r>
                  <a:rPr lang="en-US" dirty="0"/>
                  <a:t>There is an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SG" dirty="0"/>
                  <a:t> chance it will take the choice of another random decision-maker in its Moore’s neighbourhood</a:t>
                </a:r>
              </a:p>
              <a:p>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SG" dirty="0"/>
                  <a:t> represents degree of herding</a:t>
                </a:r>
              </a:p>
            </p:txBody>
          </p:sp>
        </mc:Choice>
        <mc:Fallback xmlns="">
          <p:sp>
            <p:nvSpPr>
              <p:cNvPr id="3" name="Content Placeholder 2">
                <a:extLst>
                  <a:ext uri="{FF2B5EF4-FFF2-40B4-BE49-F238E27FC236}">
                    <a16:creationId xmlns:a16="http://schemas.microsoft.com/office/drawing/2014/main" id="{490B1D7C-5BD3-10BB-3DAD-A4FFE4138454}"/>
                  </a:ext>
                </a:extLst>
              </p:cNvPr>
              <p:cNvSpPr>
                <a:spLocks noGrp="1" noRot="1" noChangeAspect="1" noMove="1" noResize="1" noEditPoints="1" noAdjustHandles="1" noChangeArrowheads="1" noChangeShapeType="1" noTextEdit="1"/>
              </p:cNvSpPr>
              <p:nvPr>
                <p:ph idx="1"/>
              </p:nvPr>
            </p:nvSpPr>
            <p:spPr>
              <a:xfrm>
                <a:off x="4970835" y="3998019"/>
                <a:ext cx="6382966" cy="2216512"/>
              </a:xfrm>
              <a:blipFill>
                <a:blip r:embed="rId3"/>
                <a:stretch>
                  <a:fillRect l="-1718" t="-4683" r="-1908"/>
                </a:stretch>
              </a:blipFill>
            </p:spPr>
            <p:txBody>
              <a:bodyPr/>
              <a:lstStyle/>
              <a:p>
                <a:r>
                  <a:rPr lang="en-SG">
                    <a:noFill/>
                  </a:rPr>
                  <a:t> </a:t>
                </a:r>
              </a:p>
            </p:txBody>
          </p:sp>
        </mc:Fallback>
      </mc:AlternateContent>
    </p:spTree>
    <p:extLst>
      <p:ext uri="{BB962C8B-B14F-4D97-AF65-F5344CB8AC3E}">
        <p14:creationId xmlns:p14="http://schemas.microsoft.com/office/powerpoint/2010/main" val="17236710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histogram&#10;&#10;Description automatically generated">
            <a:extLst>
              <a:ext uri="{FF2B5EF4-FFF2-40B4-BE49-F238E27FC236}">
                <a16:creationId xmlns:a16="http://schemas.microsoft.com/office/drawing/2014/main" id="{9064C087-5EAB-A309-A8E1-C485C94466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0270" y="333270"/>
            <a:ext cx="6191459" cy="6191459"/>
          </a:xfrm>
          <a:prstGeom prst="rect">
            <a:avLst/>
          </a:prstGeom>
        </p:spPr>
      </p:pic>
    </p:spTree>
    <p:extLst>
      <p:ext uri="{BB962C8B-B14F-4D97-AF65-F5344CB8AC3E}">
        <p14:creationId xmlns:p14="http://schemas.microsoft.com/office/powerpoint/2010/main" val="493605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10" name="Title 9">
            <a:extLst>
              <a:ext uri="{FF2B5EF4-FFF2-40B4-BE49-F238E27FC236}">
                <a16:creationId xmlns:a16="http://schemas.microsoft.com/office/drawing/2014/main" id="{C3635BC8-293D-A989-CE57-43566C262BA6}"/>
              </a:ext>
            </a:extLst>
          </p:cNvPr>
          <p:cNvSpPr>
            <a:spLocks noGrp="1"/>
          </p:cNvSpPr>
          <p:nvPr>
            <p:ph type="title"/>
          </p:nvPr>
        </p:nvSpPr>
        <p:spPr>
          <a:xfrm>
            <a:off x="838201" y="643467"/>
            <a:ext cx="3888526" cy="1800526"/>
          </a:xfrm>
        </p:spPr>
        <p:txBody>
          <a:bodyPr vert="horz" lIns="91440" tIns="45720" rIns="91440" bIns="45720" rtlCol="0" anchor="ctr">
            <a:normAutofit/>
          </a:bodyPr>
          <a:lstStyle/>
          <a:p>
            <a:r>
              <a:rPr lang="en-US" sz="4100" kern="1200">
                <a:solidFill>
                  <a:schemeClr val="tx1"/>
                </a:solidFill>
                <a:latin typeface="+mj-lt"/>
                <a:ea typeface="+mj-ea"/>
                <a:cs typeface="+mj-cs"/>
              </a:rPr>
              <a:t>Satisficing against paradox of choice</a:t>
            </a:r>
          </a:p>
        </p:txBody>
      </p:sp>
      <p:sp>
        <p:nvSpPr>
          <p:cNvPr id="6" name="Content Placeholder 2">
            <a:extLst>
              <a:ext uri="{FF2B5EF4-FFF2-40B4-BE49-F238E27FC236}">
                <a16:creationId xmlns:a16="http://schemas.microsoft.com/office/drawing/2014/main" id="{C60875E0-8A11-53B9-34C8-A39B557FA9CC}"/>
              </a:ext>
            </a:extLst>
          </p:cNvPr>
          <p:cNvSpPr>
            <a:spLocks noGrp="1"/>
          </p:cNvSpPr>
          <p:nvPr>
            <p:ph idx="1"/>
          </p:nvPr>
        </p:nvSpPr>
        <p:spPr>
          <a:xfrm>
            <a:off x="699403" y="2637217"/>
            <a:ext cx="4563978" cy="3553581"/>
          </a:xfrm>
        </p:spPr>
        <p:txBody>
          <a:bodyPr vert="horz" lIns="91440" tIns="45720" rIns="91440" bIns="45720" rtlCol="0">
            <a:normAutofit/>
          </a:bodyPr>
          <a:lstStyle/>
          <a:p>
            <a:pPr marL="0" indent="0">
              <a:buNone/>
            </a:pPr>
            <a:r>
              <a:rPr lang="en-US" sz="2000" dirty="0"/>
              <a:t>“When you examine an object and it’s good enough to meet your standards, you look no further; thus, the countless other available choices become irrelevant.” </a:t>
            </a:r>
          </a:p>
          <a:p>
            <a:pPr marL="0" indent="0" algn="r">
              <a:buNone/>
            </a:pPr>
            <a:r>
              <a:rPr lang="en-US" sz="2000" dirty="0"/>
              <a:t>– Barry Schwartz (2004) on satisficing from </a:t>
            </a:r>
            <a:r>
              <a:rPr lang="en-US" sz="2000" i="1" dirty="0"/>
              <a:t>The Paradox of Choice</a:t>
            </a:r>
            <a:endParaRPr lang="en-US" sz="2000" dirty="0"/>
          </a:p>
        </p:txBody>
      </p:sp>
      <p:pic>
        <p:nvPicPr>
          <p:cNvPr id="5" name="Content Placeholder 4" descr="A picture containing text&#10;&#10;Description automatically generated">
            <a:extLst>
              <a:ext uri="{FF2B5EF4-FFF2-40B4-BE49-F238E27FC236}">
                <a16:creationId xmlns:a16="http://schemas.microsoft.com/office/drawing/2014/main" id="{33AD7795-8E20-919C-3632-51C68E5FABD1}"/>
              </a:ext>
            </a:extLst>
          </p:cNvPr>
          <p:cNvPicPr>
            <a:picLocks noChangeAspect="1"/>
          </p:cNvPicPr>
          <p:nvPr/>
        </p:nvPicPr>
        <p:blipFill rotWithShape="1">
          <a:blip r:embed="rId3">
            <a:extLst>
              <a:ext uri="{28A0092B-C50C-407E-A947-70E740481C1C}">
                <a14:useLocalDpi xmlns:a14="http://schemas.microsoft.com/office/drawing/2010/main" val="0"/>
              </a:ext>
            </a:extLst>
          </a:blip>
          <a:srcRect l="12364" r="29599" b="-1"/>
          <a:stretch/>
        </p:blipFill>
        <p:spPr>
          <a:xfrm>
            <a:off x="6800986" y="713001"/>
            <a:ext cx="4747547" cy="5460341"/>
          </a:xfrm>
          <a:prstGeom prst="rect">
            <a:avLst/>
          </a:prstGeom>
        </p:spPr>
      </p:pic>
    </p:spTree>
    <p:extLst>
      <p:ext uri="{BB962C8B-B14F-4D97-AF65-F5344CB8AC3E}">
        <p14:creationId xmlns:p14="http://schemas.microsoft.com/office/powerpoint/2010/main" val="30202593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788B0A9C-0B82-5D7F-8EFC-681857D97A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0270" y="333270"/>
            <a:ext cx="6191459" cy="6191459"/>
          </a:xfrm>
          <a:prstGeom prst="rect">
            <a:avLst/>
          </a:prstGeom>
        </p:spPr>
      </p:pic>
    </p:spTree>
    <p:extLst>
      <p:ext uri="{BB962C8B-B14F-4D97-AF65-F5344CB8AC3E}">
        <p14:creationId xmlns:p14="http://schemas.microsoft.com/office/powerpoint/2010/main" val="16573562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24D6202F-286F-F046-049F-8B147348A1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0270" y="333270"/>
            <a:ext cx="6191459" cy="6191459"/>
          </a:xfrm>
          <a:prstGeom prst="rect">
            <a:avLst/>
          </a:prstGeom>
        </p:spPr>
      </p:pic>
    </p:spTree>
    <p:extLst>
      <p:ext uri="{BB962C8B-B14F-4D97-AF65-F5344CB8AC3E}">
        <p14:creationId xmlns:p14="http://schemas.microsoft.com/office/powerpoint/2010/main" val="5479215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0BE4E650-6F70-DCA0-8223-D905F7FBFC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0270" y="333270"/>
            <a:ext cx="6191459" cy="6191459"/>
          </a:xfrm>
          <a:prstGeom prst="rect">
            <a:avLst/>
          </a:prstGeom>
        </p:spPr>
      </p:pic>
    </p:spTree>
    <p:extLst>
      <p:ext uri="{BB962C8B-B14F-4D97-AF65-F5344CB8AC3E}">
        <p14:creationId xmlns:p14="http://schemas.microsoft.com/office/powerpoint/2010/main" val="40940100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9F5A98EF-78CE-08A8-16CC-E1745D6C1C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0270" y="333270"/>
            <a:ext cx="6191459" cy="6191459"/>
          </a:xfrm>
          <a:prstGeom prst="rect">
            <a:avLst/>
          </a:prstGeom>
        </p:spPr>
      </p:pic>
    </p:spTree>
    <p:extLst>
      <p:ext uri="{BB962C8B-B14F-4D97-AF65-F5344CB8AC3E}">
        <p14:creationId xmlns:p14="http://schemas.microsoft.com/office/powerpoint/2010/main" val="2877213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CFE9EEEB-0B65-B4CE-F595-70E703D27F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0270" y="333270"/>
            <a:ext cx="6191459" cy="6191459"/>
          </a:xfrm>
          <a:prstGeom prst="rect">
            <a:avLst/>
          </a:prstGeom>
        </p:spPr>
      </p:pic>
    </p:spTree>
    <p:extLst>
      <p:ext uri="{BB962C8B-B14F-4D97-AF65-F5344CB8AC3E}">
        <p14:creationId xmlns:p14="http://schemas.microsoft.com/office/powerpoint/2010/main" val="16009774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85F26-D07A-3D41-D535-8FC34FA46B06}"/>
              </a:ext>
            </a:extLst>
          </p:cNvPr>
          <p:cNvSpPr>
            <a:spLocks noGrp="1"/>
          </p:cNvSpPr>
          <p:nvPr>
            <p:ph type="title"/>
          </p:nvPr>
        </p:nvSpPr>
        <p:spPr/>
        <p:txBody>
          <a:bodyPr/>
          <a:lstStyle/>
          <a:p>
            <a:r>
              <a:rPr lang="en-US" dirty="0"/>
              <a:t>Observation</a:t>
            </a:r>
            <a:endParaRPr lang="en-SG" dirty="0"/>
          </a:p>
        </p:txBody>
      </p:sp>
      <p:sp>
        <p:nvSpPr>
          <p:cNvPr id="3" name="Content Placeholder 2">
            <a:extLst>
              <a:ext uri="{FF2B5EF4-FFF2-40B4-BE49-F238E27FC236}">
                <a16:creationId xmlns:a16="http://schemas.microsoft.com/office/drawing/2014/main" id="{1937F2AA-7C64-1B92-60D8-109C9AE555BE}"/>
              </a:ext>
            </a:extLst>
          </p:cNvPr>
          <p:cNvSpPr>
            <a:spLocks noGrp="1"/>
          </p:cNvSpPr>
          <p:nvPr>
            <p:ph idx="1"/>
          </p:nvPr>
        </p:nvSpPr>
        <p:spPr/>
        <p:txBody>
          <a:bodyPr/>
          <a:lstStyle/>
          <a:p>
            <a:r>
              <a:rPr lang="en-US" dirty="0"/>
              <a:t>Herding </a:t>
            </a:r>
            <a:r>
              <a:rPr lang="en-US" dirty="0" err="1"/>
              <a:t>behaviour</a:t>
            </a:r>
            <a:r>
              <a:rPr lang="en-US" dirty="0"/>
              <a:t> seems to be beneficial</a:t>
            </a:r>
            <a:endParaRPr lang="en-SG" dirty="0"/>
          </a:p>
          <a:p>
            <a:pPr lvl="1"/>
            <a:r>
              <a:rPr lang="en-SG" dirty="0"/>
              <a:t>Higher average utility</a:t>
            </a:r>
          </a:p>
          <a:p>
            <a:pPr lvl="1"/>
            <a:r>
              <a:rPr lang="en-SG" dirty="0"/>
              <a:t>Resilient to high uncertainty</a:t>
            </a:r>
          </a:p>
          <a:p>
            <a:pPr lvl="1"/>
            <a:r>
              <a:rPr lang="en-SG" dirty="0"/>
              <a:t>Somehow system collectively always arrive at the best choice</a:t>
            </a:r>
          </a:p>
          <a:p>
            <a:r>
              <a:rPr lang="en-SG" sz="2400" dirty="0"/>
              <a:t>“Social interaction among the agents is present but not predominant, imitative behaviours can be beneficial” </a:t>
            </a:r>
          </a:p>
          <a:p>
            <a:pPr marL="0" indent="0" algn="r">
              <a:buNone/>
            </a:pPr>
            <a:r>
              <a:rPr lang="en-SG" sz="2400" dirty="0"/>
              <a:t>(Rossa et al., 2020, p. 13)</a:t>
            </a:r>
          </a:p>
          <a:p>
            <a:r>
              <a:rPr lang="en-SG" sz="2400" dirty="0">
                <a:effectLst/>
                <a:latin typeface="Calibri" panose="020F0502020204030204" pitchFamily="34" charset="0"/>
                <a:ea typeface="Calibri" panose="020F0502020204030204" pitchFamily="34" charset="0"/>
                <a:cs typeface="Times New Roman" panose="02020603050405020304" pitchFamily="18" charset="0"/>
              </a:rPr>
              <a:t>Emergence / Self-organised criticality</a:t>
            </a:r>
            <a:r>
              <a:rPr lang="en-SG"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G" dirty="0"/>
          </a:p>
        </p:txBody>
      </p:sp>
    </p:spTree>
    <p:extLst>
      <p:ext uri="{BB962C8B-B14F-4D97-AF65-F5344CB8AC3E}">
        <p14:creationId xmlns:p14="http://schemas.microsoft.com/office/powerpoint/2010/main" val="18851226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ED1DBB-13CC-9B75-FA4A-833B3DE209E8}"/>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dirty="0">
                <a:solidFill>
                  <a:schemeClr val="tx1"/>
                </a:solidFill>
                <a:latin typeface="+mj-lt"/>
                <a:ea typeface="+mj-ea"/>
                <a:cs typeface="+mj-cs"/>
              </a:rPr>
              <a:t>That’s all folks</a:t>
            </a:r>
          </a:p>
        </p:txBody>
      </p:sp>
      <p:sp>
        <p:nvSpPr>
          <p:cNvPr id="3" name="Text Placeholder 2">
            <a:extLst>
              <a:ext uri="{FF2B5EF4-FFF2-40B4-BE49-F238E27FC236}">
                <a16:creationId xmlns:a16="http://schemas.microsoft.com/office/drawing/2014/main" id="{BED536A2-EB8E-A189-583B-211004ECCFD5}"/>
              </a:ext>
            </a:extLst>
          </p:cNvPr>
          <p:cNvSpPr>
            <a:spLocks noGrp="1"/>
          </p:cNvSpPr>
          <p:nvPr>
            <p:ph type="body" idx="1"/>
          </p:nvPr>
        </p:nvSpPr>
        <p:spPr>
          <a:xfrm>
            <a:off x="638882" y="4631161"/>
            <a:ext cx="3571810" cy="1559327"/>
          </a:xfrm>
        </p:spPr>
        <p:txBody>
          <a:bodyPr vert="horz" lIns="91440" tIns="45720" rIns="91440" bIns="45720" rtlCol="0">
            <a:normAutofit/>
          </a:bodyPr>
          <a:lstStyle/>
          <a:p>
            <a:r>
              <a:rPr lang="en-US" sz="2400" dirty="0"/>
              <a:t>Thank you</a:t>
            </a:r>
            <a:endParaRPr lang="en-US" sz="2400" kern="1200" dirty="0">
              <a:solidFill>
                <a:schemeClr val="tx1"/>
              </a:solidFill>
              <a:latin typeface="+mn-lt"/>
              <a:ea typeface="+mn-ea"/>
              <a:cs typeface="+mn-cs"/>
            </a:endParaRPr>
          </a:p>
        </p:txBody>
      </p:sp>
      <p:sp>
        <p:nvSpPr>
          <p:cNvPr id="205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Bounded Rationality Illustration">
            <a:extLst>
              <a:ext uri="{FF2B5EF4-FFF2-40B4-BE49-F238E27FC236}">
                <a16:creationId xmlns:a16="http://schemas.microsoft.com/office/drawing/2014/main" id="{F8432329-7E55-10F0-7DFD-E7E0EB0CE7B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709803"/>
            <a:ext cx="7214616" cy="5410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0913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A5ACB9A-B0E5-4B85-B616-BAAFCBF066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72E88C85-0C12-45AB-AB38-7DD8508C1C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6" cy="6858000"/>
            <a:chOff x="1" y="0"/>
            <a:chExt cx="12191996" cy="6858000"/>
          </a:xfrm>
        </p:grpSpPr>
        <p:sp>
          <p:nvSpPr>
            <p:cNvPr id="13" name="Rectangle 12">
              <a:extLst>
                <a:ext uri="{FF2B5EF4-FFF2-40B4-BE49-F238E27FC236}">
                  <a16:creationId xmlns:a16="http://schemas.microsoft.com/office/drawing/2014/main" id="{442F1C99-DC89-4C0E-9645-78ED266B8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rgbClr val="FFFFFF"/>
            </a:solidFill>
            <a:ln w="0">
              <a:noFill/>
              <a:prstDash val="solid"/>
              <a:round/>
              <a:headEnd/>
              <a:tailEnd/>
            </a:ln>
          </p:spPr>
          <p:txBody>
            <a:bodyPr rtlCol="0" anchor="ctr"/>
            <a:lstStyle/>
            <a:p>
              <a:pPr algn="ctr" defTabSz="457200"/>
              <a:endParaRPr lang="en-US">
                <a:solidFill>
                  <a:schemeClr val="tx1"/>
                </a:solidFill>
              </a:endParaRPr>
            </a:p>
          </p:txBody>
        </p:sp>
        <p:sp>
          <p:nvSpPr>
            <p:cNvPr id="14" name="Rectangle 13">
              <a:extLst>
                <a:ext uri="{FF2B5EF4-FFF2-40B4-BE49-F238E27FC236}">
                  <a16:creationId xmlns:a16="http://schemas.microsoft.com/office/drawing/2014/main" id="{49EB5FB3-6DE8-43D7-9A37-2E1189B12C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chemeClr val="accent1">
                <a:lumMod val="50000"/>
                <a:alpha val="25000"/>
              </a:schemeClr>
            </a:solidFill>
            <a:ln w="0">
              <a:noFill/>
              <a:prstDash val="solid"/>
              <a:round/>
              <a:headEnd/>
              <a:tailEnd/>
            </a:ln>
          </p:spPr>
          <p:txBody>
            <a:bodyPr rtlCol="0" anchor="ctr"/>
            <a:lstStyle/>
            <a:p>
              <a:pPr algn="ctr" defTabSz="457200"/>
              <a:endParaRPr lang="en-US" dirty="0">
                <a:solidFill>
                  <a:schemeClr val="tx1"/>
                </a:solidFill>
              </a:endParaRPr>
            </a:p>
          </p:txBody>
        </p:sp>
      </p:grpSp>
      <p:sp useBgFill="1">
        <p:nvSpPr>
          <p:cNvPr id="23" name="Freeform: Shape 15">
            <a:extLst>
              <a:ext uri="{FF2B5EF4-FFF2-40B4-BE49-F238E27FC236}">
                <a16:creationId xmlns:a16="http://schemas.microsoft.com/office/drawing/2014/main" id="{21CD0CBD-C727-43F9-BDFE-34D6D1A97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551875"/>
          </a:xfrm>
          <a:custGeom>
            <a:avLst/>
            <a:gdLst>
              <a:gd name="connsiteX0" fmla="*/ 0 w 12191999"/>
              <a:gd name="connsiteY0" fmla="*/ 0 h 6551875"/>
              <a:gd name="connsiteX1" fmla="*/ 12191999 w 12191999"/>
              <a:gd name="connsiteY1" fmla="*/ 0 h 6551875"/>
              <a:gd name="connsiteX2" fmla="*/ 12191999 w 12191999"/>
              <a:gd name="connsiteY2" fmla="*/ 6181404 h 6551875"/>
              <a:gd name="connsiteX3" fmla="*/ 12190147 w 12191999"/>
              <a:gd name="connsiteY3" fmla="*/ 6181361 h 6551875"/>
              <a:gd name="connsiteX4" fmla="*/ 12129821 w 12191999"/>
              <a:gd name="connsiteY4" fmla="*/ 6173424 h 6551875"/>
              <a:gd name="connsiteX5" fmla="*/ 12077433 w 12191999"/>
              <a:gd name="connsiteY5" fmla="*/ 6162311 h 6551875"/>
              <a:gd name="connsiteX6" fmla="*/ 12031397 w 12191999"/>
              <a:gd name="connsiteY6" fmla="*/ 6148023 h 6551875"/>
              <a:gd name="connsiteX7" fmla="*/ 11990121 w 12191999"/>
              <a:gd name="connsiteY7" fmla="*/ 6132148 h 6551875"/>
              <a:gd name="connsiteX8" fmla="*/ 11953609 w 12191999"/>
              <a:gd name="connsiteY8" fmla="*/ 6113098 h 6551875"/>
              <a:gd name="connsiteX9" fmla="*/ 11915509 w 12191999"/>
              <a:gd name="connsiteY9" fmla="*/ 6094048 h 6551875"/>
              <a:gd name="connsiteX10" fmla="*/ 11877409 w 12191999"/>
              <a:gd name="connsiteY10" fmla="*/ 6074998 h 6551875"/>
              <a:gd name="connsiteX11" fmla="*/ 11840897 w 12191999"/>
              <a:gd name="connsiteY11" fmla="*/ 6059123 h 6551875"/>
              <a:gd name="connsiteX12" fmla="*/ 11799621 w 12191999"/>
              <a:gd name="connsiteY12" fmla="*/ 6043248 h 6551875"/>
              <a:gd name="connsiteX13" fmla="*/ 11753583 w 12191999"/>
              <a:gd name="connsiteY13" fmla="*/ 6027373 h 6551875"/>
              <a:gd name="connsiteX14" fmla="*/ 11701197 w 12191999"/>
              <a:gd name="connsiteY14" fmla="*/ 6016261 h 6551875"/>
              <a:gd name="connsiteX15" fmla="*/ 11640871 w 12191999"/>
              <a:gd name="connsiteY15" fmla="*/ 6009911 h 6551875"/>
              <a:gd name="connsiteX16" fmla="*/ 11572609 w 12191999"/>
              <a:gd name="connsiteY16" fmla="*/ 6006736 h 6551875"/>
              <a:gd name="connsiteX17" fmla="*/ 11504347 w 12191999"/>
              <a:gd name="connsiteY17" fmla="*/ 6009911 h 6551875"/>
              <a:gd name="connsiteX18" fmla="*/ 11444021 w 12191999"/>
              <a:gd name="connsiteY18" fmla="*/ 6016261 h 6551875"/>
              <a:gd name="connsiteX19" fmla="*/ 11391633 w 12191999"/>
              <a:gd name="connsiteY19" fmla="*/ 6027373 h 6551875"/>
              <a:gd name="connsiteX20" fmla="*/ 11345597 w 12191999"/>
              <a:gd name="connsiteY20" fmla="*/ 6043248 h 6551875"/>
              <a:gd name="connsiteX21" fmla="*/ 11304321 w 12191999"/>
              <a:gd name="connsiteY21" fmla="*/ 6059123 h 6551875"/>
              <a:gd name="connsiteX22" fmla="*/ 11267809 w 12191999"/>
              <a:gd name="connsiteY22" fmla="*/ 6074998 h 6551875"/>
              <a:gd name="connsiteX23" fmla="*/ 11229709 w 12191999"/>
              <a:gd name="connsiteY23" fmla="*/ 6094048 h 6551875"/>
              <a:gd name="connsiteX24" fmla="*/ 11191609 w 12191999"/>
              <a:gd name="connsiteY24" fmla="*/ 6113098 h 6551875"/>
              <a:gd name="connsiteX25" fmla="*/ 11155097 w 12191999"/>
              <a:gd name="connsiteY25" fmla="*/ 6132148 h 6551875"/>
              <a:gd name="connsiteX26" fmla="*/ 11113821 w 12191999"/>
              <a:gd name="connsiteY26" fmla="*/ 6148023 h 6551875"/>
              <a:gd name="connsiteX27" fmla="*/ 11067783 w 12191999"/>
              <a:gd name="connsiteY27" fmla="*/ 6162311 h 6551875"/>
              <a:gd name="connsiteX28" fmla="*/ 11015397 w 12191999"/>
              <a:gd name="connsiteY28" fmla="*/ 6173423 h 6551875"/>
              <a:gd name="connsiteX29" fmla="*/ 10955071 w 12191999"/>
              <a:gd name="connsiteY29" fmla="*/ 6181361 h 6551875"/>
              <a:gd name="connsiteX30" fmla="*/ 10886809 w 12191999"/>
              <a:gd name="connsiteY30" fmla="*/ 6182948 h 6551875"/>
              <a:gd name="connsiteX31" fmla="*/ 10818547 w 12191999"/>
              <a:gd name="connsiteY31" fmla="*/ 6181361 h 6551875"/>
              <a:gd name="connsiteX32" fmla="*/ 10758221 w 12191999"/>
              <a:gd name="connsiteY32" fmla="*/ 6173423 h 6551875"/>
              <a:gd name="connsiteX33" fmla="*/ 10705833 w 12191999"/>
              <a:gd name="connsiteY33" fmla="*/ 6162311 h 6551875"/>
              <a:gd name="connsiteX34" fmla="*/ 10659797 w 12191999"/>
              <a:gd name="connsiteY34" fmla="*/ 6148023 h 6551875"/>
              <a:gd name="connsiteX35" fmla="*/ 10618521 w 12191999"/>
              <a:gd name="connsiteY35" fmla="*/ 6132148 h 6551875"/>
              <a:gd name="connsiteX36" fmla="*/ 10582009 w 12191999"/>
              <a:gd name="connsiteY36" fmla="*/ 6113098 h 6551875"/>
              <a:gd name="connsiteX37" fmla="*/ 10543909 w 12191999"/>
              <a:gd name="connsiteY37" fmla="*/ 6094048 h 6551875"/>
              <a:gd name="connsiteX38" fmla="*/ 10505809 w 12191999"/>
              <a:gd name="connsiteY38" fmla="*/ 6074998 h 6551875"/>
              <a:gd name="connsiteX39" fmla="*/ 10469297 w 12191999"/>
              <a:gd name="connsiteY39" fmla="*/ 6059123 h 6551875"/>
              <a:gd name="connsiteX40" fmla="*/ 10428021 w 12191999"/>
              <a:gd name="connsiteY40" fmla="*/ 6043248 h 6551875"/>
              <a:gd name="connsiteX41" fmla="*/ 10381983 w 12191999"/>
              <a:gd name="connsiteY41" fmla="*/ 6027373 h 6551875"/>
              <a:gd name="connsiteX42" fmla="*/ 10329597 w 12191999"/>
              <a:gd name="connsiteY42" fmla="*/ 6016261 h 6551875"/>
              <a:gd name="connsiteX43" fmla="*/ 10269271 w 12191999"/>
              <a:gd name="connsiteY43" fmla="*/ 6009911 h 6551875"/>
              <a:gd name="connsiteX44" fmla="*/ 10201009 w 12191999"/>
              <a:gd name="connsiteY44" fmla="*/ 6006736 h 6551875"/>
              <a:gd name="connsiteX45" fmla="*/ 10132747 w 12191999"/>
              <a:gd name="connsiteY45" fmla="*/ 6009911 h 6551875"/>
              <a:gd name="connsiteX46" fmla="*/ 10072421 w 12191999"/>
              <a:gd name="connsiteY46" fmla="*/ 6016261 h 6551875"/>
              <a:gd name="connsiteX47" fmla="*/ 10020033 w 12191999"/>
              <a:gd name="connsiteY47" fmla="*/ 6027373 h 6551875"/>
              <a:gd name="connsiteX48" fmla="*/ 9973997 w 12191999"/>
              <a:gd name="connsiteY48" fmla="*/ 6043248 h 6551875"/>
              <a:gd name="connsiteX49" fmla="*/ 9932721 w 12191999"/>
              <a:gd name="connsiteY49" fmla="*/ 6059123 h 6551875"/>
              <a:gd name="connsiteX50" fmla="*/ 9896209 w 12191999"/>
              <a:gd name="connsiteY50" fmla="*/ 6074998 h 6551875"/>
              <a:gd name="connsiteX51" fmla="*/ 9820009 w 12191999"/>
              <a:gd name="connsiteY51" fmla="*/ 6113098 h 6551875"/>
              <a:gd name="connsiteX52" fmla="*/ 9783497 w 12191999"/>
              <a:gd name="connsiteY52" fmla="*/ 6132148 h 6551875"/>
              <a:gd name="connsiteX53" fmla="*/ 9742221 w 12191999"/>
              <a:gd name="connsiteY53" fmla="*/ 6148023 h 6551875"/>
              <a:gd name="connsiteX54" fmla="*/ 9696183 w 12191999"/>
              <a:gd name="connsiteY54" fmla="*/ 6162311 h 6551875"/>
              <a:gd name="connsiteX55" fmla="*/ 9643797 w 12191999"/>
              <a:gd name="connsiteY55" fmla="*/ 6173423 h 6551875"/>
              <a:gd name="connsiteX56" fmla="*/ 9583471 w 12191999"/>
              <a:gd name="connsiteY56" fmla="*/ 6181361 h 6551875"/>
              <a:gd name="connsiteX57" fmla="*/ 9515209 w 12191999"/>
              <a:gd name="connsiteY57" fmla="*/ 6182948 h 6551875"/>
              <a:gd name="connsiteX58" fmla="*/ 9446947 w 12191999"/>
              <a:gd name="connsiteY58" fmla="*/ 6181361 h 6551875"/>
              <a:gd name="connsiteX59" fmla="*/ 9386621 w 12191999"/>
              <a:gd name="connsiteY59" fmla="*/ 6173423 h 6551875"/>
              <a:gd name="connsiteX60" fmla="*/ 9334233 w 12191999"/>
              <a:gd name="connsiteY60" fmla="*/ 6162311 h 6551875"/>
              <a:gd name="connsiteX61" fmla="*/ 9288197 w 12191999"/>
              <a:gd name="connsiteY61" fmla="*/ 6148023 h 6551875"/>
              <a:gd name="connsiteX62" fmla="*/ 9246921 w 12191999"/>
              <a:gd name="connsiteY62" fmla="*/ 6132148 h 6551875"/>
              <a:gd name="connsiteX63" fmla="*/ 9210409 w 12191999"/>
              <a:gd name="connsiteY63" fmla="*/ 6113098 h 6551875"/>
              <a:gd name="connsiteX64" fmla="*/ 9172309 w 12191999"/>
              <a:gd name="connsiteY64" fmla="*/ 6094048 h 6551875"/>
              <a:gd name="connsiteX65" fmla="*/ 9134209 w 12191999"/>
              <a:gd name="connsiteY65" fmla="*/ 6074998 h 6551875"/>
              <a:gd name="connsiteX66" fmla="*/ 9097697 w 12191999"/>
              <a:gd name="connsiteY66" fmla="*/ 6059123 h 6551875"/>
              <a:gd name="connsiteX67" fmla="*/ 9056421 w 12191999"/>
              <a:gd name="connsiteY67" fmla="*/ 6043248 h 6551875"/>
              <a:gd name="connsiteX68" fmla="*/ 9010383 w 12191999"/>
              <a:gd name="connsiteY68" fmla="*/ 6027373 h 6551875"/>
              <a:gd name="connsiteX69" fmla="*/ 8957997 w 12191999"/>
              <a:gd name="connsiteY69" fmla="*/ 6016261 h 6551875"/>
              <a:gd name="connsiteX70" fmla="*/ 8897671 w 12191999"/>
              <a:gd name="connsiteY70" fmla="*/ 6009911 h 6551875"/>
              <a:gd name="connsiteX71" fmla="*/ 8827821 w 12191999"/>
              <a:gd name="connsiteY71" fmla="*/ 6006736 h 6551875"/>
              <a:gd name="connsiteX72" fmla="*/ 8761147 w 12191999"/>
              <a:gd name="connsiteY72" fmla="*/ 6009911 h 6551875"/>
              <a:gd name="connsiteX73" fmla="*/ 8700821 w 12191999"/>
              <a:gd name="connsiteY73" fmla="*/ 6016261 h 6551875"/>
              <a:gd name="connsiteX74" fmla="*/ 8648433 w 12191999"/>
              <a:gd name="connsiteY74" fmla="*/ 6027373 h 6551875"/>
              <a:gd name="connsiteX75" fmla="*/ 8602397 w 12191999"/>
              <a:gd name="connsiteY75" fmla="*/ 6043248 h 6551875"/>
              <a:gd name="connsiteX76" fmla="*/ 8561121 w 12191999"/>
              <a:gd name="connsiteY76" fmla="*/ 6059123 h 6551875"/>
              <a:gd name="connsiteX77" fmla="*/ 8524609 w 12191999"/>
              <a:gd name="connsiteY77" fmla="*/ 6074998 h 6551875"/>
              <a:gd name="connsiteX78" fmla="*/ 8486509 w 12191999"/>
              <a:gd name="connsiteY78" fmla="*/ 6094048 h 6551875"/>
              <a:gd name="connsiteX79" fmla="*/ 8448409 w 12191999"/>
              <a:gd name="connsiteY79" fmla="*/ 6113098 h 6551875"/>
              <a:gd name="connsiteX80" fmla="*/ 8411897 w 12191999"/>
              <a:gd name="connsiteY80" fmla="*/ 6132148 h 6551875"/>
              <a:gd name="connsiteX81" fmla="*/ 8370622 w 12191999"/>
              <a:gd name="connsiteY81" fmla="*/ 6148023 h 6551875"/>
              <a:gd name="connsiteX82" fmla="*/ 8324584 w 12191999"/>
              <a:gd name="connsiteY82" fmla="*/ 6162311 h 6551875"/>
              <a:gd name="connsiteX83" fmla="*/ 8272197 w 12191999"/>
              <a:gd name="connsiteY83" fmla="*/ 6173423 h 6551875"/>
              <a:gd name="connsiteX84" fmla="*/ 8211872 w 12191999"/>
              <a:gd name="connsiteY84" fmla="*/ 6181361 h 6551875"/>
              <a:gd name="connsiteX85" fmla="*/ 8143609 w 12191999"/>
              <a:gd name="connsiteY85" fmla="*/ 6182948 h 6551875"/>
              <a:gd name="connsiteX86" fmla="*/ 8075347 w 12191999"/>
              <a:gd name="connsiteY86" fmla="*/ 6181361 h 6551875"/>
              <a:gd name="connsiteX87" fmla="*/ 8015022 w 12191999"/>
              <a:gd name="connsiteY87" fmla="*/ 6173423 h 6551875"/>
              <a:gd name="connsiteX88" fmla="*/ 7962634 w 12191999"/>
              <a:gd name="connsiteY88" fmla="*/ 6162311 h 6551875"/>
              <a:gd name="connsiteX89" fmla="*/ 7916597 w 12191999"/>
              <a:gd name="connsiteY89" fmla="*/ 6148023 h 6551875"/>
              <a:gd name="connsiteX90" fmla="*/ 7875322 w 12191999"/>
              <a:gd name="connsiteY90" fmla="*/ 6132148 h 6551875"/>
              <a:gd name="connsiteX91" fmla="*/ 7838809 w 12191999"/>
              <a:gd name="connsiteY91" fmla="*/ 6113098 h 6551875"/>
              <a:gd name="connsiteX92" fmla="*/ 7800709 w 12191999"/>
              <a:gd name="connsiteY92" fmla="*/ 6094048 h 6551875"/>
              <a:gd name="connsiteX93" fmla="*/ 7762609 w 12191999"/>
              <a:gd name="connsiteY93" fmla="*/ 6074998 h 6551875"/>
              <a:gd name="connsiteX94" fmla="*/ 7726097 w 12191999"/>
              <a:gd name="connsiteY94" fmla="*/ 6059123 h 6551875"/>
              <a:gd name="connsiteX95" fmla="*/ 7684822 w 12191999"/>
              <a:gd name="connsiteY95" fmla="*/ 6043248 h 6551875"/>
              <a:gd name="connsiteX96" fmla="*/ 7638784 w 12191999"/>
              <a:gd name="connsiteY96" fmla="*/ 6027373 h 6551875"/>
              <a:gd name="connsiteX97" fmla="*/ 7586397 w 12191999"/>
              <a:gd name="connsiteY97" fmla="*/ 6016261 h 6551875"/>
              <a:gd name="connsiteX98" fmla="*/ 7526072 w 12191999"/>
              <a:gd name="connsiteY98" fmla="*/ 6009911 h 6551875"/>
              <a:gd name="connsiteX99" fmla="*/ 7457809 w 12191999"/>
              <a:gd name="connsiteY99" fmla="*/ 6006736 h 6551875"/>
              <a:gd name="connsiteX100" fmla="*/ 7389547 w 12191999"/>
              <a:gd name="connsiteY100" fmla="*/ 6009911 h 6551875"/>
              <a:gd name="connsiteX101" fmla="*/ 7329222 w 12191999"/>
              <a:gd name="connsiteY101" fmla="*/ 6016261 h 6551875"/>
              <a:gd name="connsiteX102" fmla="*/ 7276834 w 12191999"/>
              <a:gd name="connsiteY102" fmla="*/ 6027373 h 6551875"/>
              <a:gd name="connsiteX103" fmla="*/ 7230797 w 12191999"/>
              <a:gd name="connsiteY103" fmla="*/ 6043248 h 6551875"/>
              <a:gd name="connsiteX104" fmla="*/ 7189522 w 12191999"/>
              <a:gd name="connsiteY104" fmla="*/ 6059123 h 6551875"/>
              <a:gd name="connsiteX105" fmla="*/ 7153009 w 12191999"/>
              <a:gd name="connsiteY105" fmla="*/ 6074998 h 6551875"/>
              <a:gd name="connsiteX106" fmla="*/ 7114909 w 12191999"/>
              <a:gd name="connsiteY106" fmla="*/ 6094048 h 6551875"/>
              <a:gd name="connsiteX107" fmla="*/ 7076809 w 12191999"/>
              <a:gd name="connsiteY107" fmla="*/ 6113098 h 6551875"/>
              <a:gd name="connsiteX108" fmla="*/ 7040297 w 12191999"/>
              <a:gd name="connsiteY108" fmla="*/ 6132148 h 6551875"/>
              <a:gd name="connsiteX109" fmla="*/ 6999022 w 12191999"/>
              <a:gd name="connsiteY109" fmla="*/ 6148023 h 6551875"/>
              <a:gd name="connsiteX110" fmla="*/ 6952984 w 12191999"/>
              <a:gd name="connsiteY110" fmla="*/ 6162311 h 6551875"/>
              <a:gd name="connsiteX111" fmla="*/ 6900597 w 12191999"/>
              <a:gd name="connsiteY111" fmla="*/ 6173423 h 6551875"/>
              <a:gd name="connsiteX112" fmla="*/ 6840272 w 12191999"/>
              <a:gd name="connsiteY112" fmla="*/ 6181361 h 6551875"/>
              <a:gd name="connsiteX113" fmla="*/ 6781800 w 12191999"/>
              <a:gd name="connsiteY113" fmla="*/ 6182721 h 6551875"/>
              <a:gd name="connsiteX114" fmla="*/ 6723328 w 12191999"/>
              <a:gd name="connsiteY114" fmla="*/ 6181361 h 6551875"/>
              <a:gd name="connsiteX115" fmla="*/ 6663003 w 12191999"/>
              <a:gd name="connsiteY115" fmla="*/ 6173423 h 6551875"/>
              <a:gd name="connsiteX116" fmla="*/ 6610615 w 12191999"/>
              <a:gd name="connsiteY116" fmla="*/ 6162311 h 6551875"/>
              <a:gd name="connsiteX117" fmla="*/ 6564578 w 12191999"/>
              <a:gd name="connsiteY117" fmla="*/ 6148023 h 6551875"/>
              <a:gd name="connsiteX118" fmla="*/ 6523303 w 12191999"/>
              <a:gd name="connsiteY118" fmla="*/ 6132148 h 6551875"/>
              <a:gd name="connsiteX119" fmla="*/ 6486790 w 12191999"/>
              <a:gd name="connsiteY119" fmla="*/ 6113098 h 6551875"/>
              <a:gd name="connsiteX120" fmla="*/ 6448690 w 12191999"/>
              <a:gd name="connsiteY120" fmla="*/ 6094048 h 6551875"/>
              <a:gd name="connsiteX121" fmla="*/ 6410590 w 12191999"/>
              <a:gd name="connsiteY121" fmla="*/ 6074998 h 6551875"/>
              <a:gd name="connsiteX122" fmla="*/ 6374078 w 12191999"/>
              <a:gd name="connsiteY122" fmla="*/ 6059123 h 6551875"/>
              <a:gd name="connsiteX123" fmla="*/ 6332803 w 12191999"/>
              <a:gd name="connsiteY123" fmla="*/ 6043248 h 6551875"/>
              <a:gd name="connsiteX124" fmla="*/ 6286765 w 12191999"/>
              <a:gd name="connsiteY124" fmla="*/ 6027373 h 6551875"/>
              <a:gd name="connsiteX125" fmla="*/ 6234378 w 12191999"/>
              <a:gd name="connsiteY125" fmla="*/ 6016261 h 6551875"/>
              <a:gd name="connsiteX126" fmla="*/ 6174053 w 12191999"/>
              <a:gd name="connsiteY126" fmla="*/ 6009911 h 6551875"/>
              <a:gd name="connsiteX127" fmla="*/ 6105790 w 12191999"/>
              <a:gd name="connsiteY127" fmla="*/ 6006736 h 6551875"/>
              <a:gd name="connsiteX128" fmla="*/ 6096000 w 12191999"/>
              <a:gd name="connsiteY128" fmla="*/ 6007191 h 6551875"/>
              <a:gd name="connsiteX129" fmla="*/ 6086211 w 12191999"/>
              <a:gd name="connsiteY129" fmla="*/ 6006736 h 6551875"/>
              <a:gd name="connsiteX130" fmla="*/ 6017949 w 12191999"/>
              <a:gd name="connsiteY130" fmla="*/ 6009911 h 6551875"/>
              <a:gd name="connsiteX131" fmla="*/ 5957622 w 12191999"/>
              <a:gd name="connsiteY131" fmla="*/ 6016261 h 6551875"/>
              <a:gd name="connsiteX132" fmla="*/ 5905235 w 12191999"/>
              <a:gd name="connsiteY132" fmla="*/ 6027373 h 6551875"/>
              <a:gd name="connsiteX133" fmla="*/ 5859197 w 12191999"/>
              <a:gd name="connsiteY133" fmla="*/ 6043248 h 6551875"/>
              <a:gd name="connsiteX134" fmla="*/ 5817922 w 12191999"/>
              <a:gd name="connsiteY134" fmla="*/ 6059123 h 6551875"/>
              <a:gd name="connsiteX135" fmla="*/ 5781409 w 12191999"/>
              <a:gd name="connsiteY135" fmla="*/ 6074998 h 6551875"/>
              <a:gd name="connsiteX136" fmla="*/ 5743309 w 12191999"/>
              <a:gd name="connsiteY136" fmla="*/ 6094048 h 6551875"/>
              <a:gd name="connsiteX137" fmla="*/ 5705211 w 12191999"/>
              <a:gd name="connsiteY137" fmla="*/ 6113098 h 6551875"/>
              <a:gd name="connsiteX138" fmla="*/ 5668697 w 12191999"/>
              <a:gd name="connsiteY138" fmla="*/ 6132148 h 6551875"/>
              <a:gd name="connsiteX139" fmla="*/ 5627422 w 12191999"/>
              <a:gd name="connsiteY139" fmla="*/ 6148023 h 6551875"/>
              <a:gd name="connsiteX140" fmla="*/ 5581384 w 12191999"/>
              <a:gd name="connsiteY140" fmla="*/ 6162311 h 6551875"/>
              <a:gd name="connsiteX141" fmla="*/ 5528997 w 12191999"/>
              <a:gd name="connsiteY141" fmla="*/ 6173423 h 6551875"/>
              <a:gd name="connsiteX142" fmla="*/ 5468672 w 12191999"/>
              <a:gd name="connsiteY142" fmla="*/ 6181361 h 6551875"/>
              <a:gd name="connsiteX143" fmla="*/ 5410200 w 12191999"/>
              <a:gd name="connsiteY143" fmla="*/ 6182721 h 6551875"/>
              <a:gd name="connsiteX144" fmla="*/ 5351728 w 12191999"/>
              <a:gd name="connsiteY144" fmla="*/ 6181361 h 6551875"/>
              <a:gd name="connsiteX145" fmla="*/ 5291402 w 12191999"/>
              <a:gd name="connsiteY145" fmla="*/ 6173423 h 6551875"/>
              <a:gd name="connsiteX146" fmla="*/ 5239015 w 12191999"/>
              <a:gd name="connsiteY146" fmla="*/ 6162311 h 6551875"/>
              <a:gd name="connsiteX147" fmla="*/ 5192979 w 12191999"/>
              <a:gd name="connsiteY147" fmla="*/ 6148023 h 6551875"/>
              <a:gd name="connsiteX148" fmla="*/ 5151703 w 12191999"/>
              <a:gd name="connsiteY148" fmla="*/ 6132148 h 6551875"/>
              <a:gd name="connsiteX149" fmla="*/ 5115190 w 12191999"/>
              <a:gd name="connsiteY149" fmla="*/ 6113098 h 6551875"/>
              <a:gd name="connsiteX150" fmla="*/ 5077092 w 12191999"/>
              <a:gd name="connsiteY150" fmla="*/ 6094048 h 6551875"/>
              <a:gd name="connsiteX151" fmla="*/ 5038990 w 12191999"/>
              <a:gd name="connsiteY151" fmla="*/ 6074998 h 6551875"/>
              <a:gd name="connsiteX152" fmla="*/ 5002479 w 12191999"/>
              <a:gd name="connsiteY152" fmla="*/ 6059123 h 6551875"/>
              <a:gd name="connsiteX153" fmla="*/ 4961203 w 12191999"/>
              <a:gd name="connsiteY153" fmla="*/ 6043248 h 6551875"/>
              <a:gd name="connsiteX154" fmla="*/ 4915166 w 12191999"/>
              <a:gd name="connsiteY154" fmla="*/ 6027373 h 6551875"/>
              <a:gd name="connsiteX155" fmla="*/ 4862778 w 12191999"/>
              <a:gd name="connsiteY155" fmla="*/ 6016261 h 6551875"/>
              <a:gd name="connsiteX156" fmla="*/ 4802454 w 12191999"/>
              <a:gd name="connsiteY156" fmla="*/ 6009911 h 6551875"/>
              <a:gd name="connsiteX157" fmla="*/ 4734190 w 12191999"/>
              <a:gd name="connsiteY157" fmla="*/ 6006736 h 6551875"/>
              <a:gd name="connsiteX158" fmla="*/ 4665929 w 12191999"/>
              <a:gd name="connsiteY158" fmla="*/ 6009911 h 6551875"/>
              <a:gd name="connsiteX159" fmla="*/ 4605603 w 12191999"/>
              <a:gd name="connsiteY159" fmla="*/ 6016261 h 6551875"/>
              <a:gd name="connsiteX160" fmla="*/ 4553217 w 12191999"/>
              <a:gd name="connsiteY160" fmla="*/ 6027373 h 6551875"/>
              <a:gd name="connsiteX161" fmla="*/ 4507178 w 12191999"/>
              <a:gd name="connsiteY161" fmla="*/ 6043248 h 6551875"/>
              <a:gd name="connsiteX162" fmla="*/ 4465903 w 12191999"/>
              <a:gd name="connsiteY162" fmla="*/ 6059123 h 6551875"/>
              <a:gd name="connsiteX163" fmla="*/ 4429390 w 12191999"/>
              <a:gd name="connsiteY163" fmla="*/ 6074998 h 6551875"/>
              <a:gd name="connsiteX164" fmla="*/ 4353190 w 12191999"/>
              <a:gd name="connsiteY164" fmla="*/ 6113098 h 6551875"/>
              <a:gd name="connsiteX165" fmla="*/ 4316678 w 12191999"/>
              <a:gd name="connsiteY165" fmla="*/ 6132148 h 6551875"/>
              <a:gd name="connsiteX166" fmla="*/ 4275403 w 12191999"/>
              <a:gd name="connsiteY166" fmla="*/ 6148023 h 6551875"/>
              <a:gd name="connsiteX167" fmla="*/ 4229365 w 12191999"/>
              <a:gd name="connsiteY167" fmla="*/ 6162311 h 6551875"/>
              <a:gd name="connsiteX168" fmla="*/ 4176978 w 12191999"/>
              <a:gd name="connsiteY168" fmla="*/ 6173423 h 6551875"/>
              <a:gd name="connsiteX169" fmla="*/ 4116653 w 12191999"/>
              <a:gd name="connsiteY169" fmla="*/ 6181361 h 6551875"/>
              <a:gd name="connsiteX170" fmla="*/ 4048390 w 12191999"/>
              <a:gd name="connsiteY170" fmla="*/ 6182948 h 6551875"/>
              <a:gd name="connsiteX171" fmla="*/ 3980128 w 12191999"/>
              <a:gd name="connsiteY171" fmla="*/ 6181361 h 6551875"/>
              <a:gd name="connsiteX172" fmla="*/ 3919803 w 12191999"/>
              <a:gd name="connsiteY172" fmla="*/ 6173423 h 6551875"/>
              <a:gd name="connsiteX173" fmla="*/ 3867415 w 12191999"/>
              <a:gd name="connsiteY173" fmla="*/ 6162311 h 6551875"/>
              <a:gd name="connsiteX174" fmla="*/ 3821378 w 12191999"/>
              <a:gd name="connsiteY174" fmla="*/ 6148023 h 6551875"/>
              <a:gd name="connsiteX175" fmla="*/ 3780103 w 12191999"/>
              <a:gd name="connsiteY175" fmla="*/ 6132148 h 6551875"/>
              <a:gd name="connsiteX176" fmla="*/ 3743590 w 12191999"/>
              <a:gd name="connsiteY176" fmla="*/ 6113098 h 6551875"/>
              <a:gd name="connsiteX177" fmla="*/ 3705490 w 12191999"/>
              <a:gd name="connsiteY177" fmla="*/ 6094048 h 6551875"/>
              <a:gd name="connsiteX178" fmla="*/ 3667390 w 12191999"/>
              <a:gd name="connsiteY178" fmla="*/ 6074998 h 6551875"/>
              <a:gd name="connsiteX179" fmla="*/ 3630878 w 12191999"/>
              <a:gd name="connsiteY179" fmla="*/ 6059123 h 6551875"/>
              <a:gd name="connsiteX180" fmla="*/ 3589603 w 12191999"/>
              <a:gd name="connsiteY180" fmla="*/ 6043248 h 6551875"/>
              <a:gd name="connsiteX181" fmla="*/ 3543565 w 12191999"/>
              <a:gd name="connsiteY181" fmla="*/ 6027373 h 6551875"/>
              <a:gd name="connsiteX182" fmla="*/ 3491178 w 12191999"/>
              <a:gd name="connsiteY182" fmla="*/ 6016261 h 6551875"/>
              <a:gd name="connsiteX183" fmla="*/ 3430853 w 12191999"/>
              <a:gd name="connsiteY183" fmla="*/ 6009911 h 6551875"/>
              <a:gd name="connsiteX184" fmla="*/ 3361003 w 12191999"/>
              <a:gd name="connsiteY184" fmla="*/ 6006736 h 6551875"/>
              <a:gd name="connsiteX185" fmla="*/ 3294328 w 12191999"/>
              <a:gd name="connsiteY185" fmla="*/ 6009911 h 6551875"/>
              <a:gd name="connsiteX186" fmla="*/ 3234003 w 12191999"/>
              <a:gd name="connsiteY186" fmla="*/ 6016261 h 6551875"/>
              <a:gd name="connsiteX187" fmla="*/ 3181615 w 12191999"/>
              <a:gd name="connsiteY187" fmla="*/ 6027373 h 6551875"/>
              <a:gd name="connsiteX188" fmla="*/ 3135578 w 12191999"/>
              <a:gd name="connsiteY188" fmla="*/ 6043248 h 6551875"/>
              <a:gd name="connsiteX189" fmla="*/ 3094303 w 12191999"/>
              <a:gd name="connsiteY189" fmla="*/ 6059123 h 6551875"/>
              <a:gd name="connsiteX190" fmla="*/ 3057790 w 12191999"/>
              <a:gd name="connsiteY190" fmla="*/ 6074998 h 6551875"/>
              <a:gd name="connsiteX191" fmla="*/ 3019690 w 12191999"/>
              <a:gd name="connsiteY191" fmla="*/ 6094048 h 6551875"/>
              <a:gd name="connsiteX192" fmla="*/ 2981590 w 12191999"/>
              <a:gd name="connsiteY192" fmla="*/ 6113098 h 6551875"/>
              <a:gd name="connsiteX193" fmla="*/ 2945078 w 12191999"/>
              <a:gd name="connsiteY193" fmla="*/ 6132148 h 6551875"/>
              <a:gd name="connsiteX194" fmla="*/ 2903803 w 12191999"/>
              <a:gd name="connsiteY194" fmla="*/ 6148023 h 6551875"/>
              <a:gd name="connsiteX195" fmla="*/ 2857765 w 12191999"/>
              <a:gd name="connsiteY195" fmla="*/ 6162311 h 6551875"/>
              <a:gd name="connsiteX196" fmla="*/ 2805378 w 12191999"/>
              <a:gd name="connsiteY196" fmla="*/ 6173423 h 6551875"/>
              <a:gd name="connsiteX197" fmla="*/ 2745053 w 12191999"/>
              <a:gd name="connsiteY197" fmla="*/ 6181361 h 6551875"/>
              <a:gd name="connsiteX198" fmla="*/ 2676790 w 12191999"/>
              <a:gd name="connsiteY198" fmla="*/ 6182948 h 6551875"/>
              <a:gd name="connsiteX199" fmla="*/ 2608528 w 12191999"/>
              <a:gd name="connsiteY199" fmla="*/ 6181361 h 6551875"/>
              <a:gd name="connsiteX200" fmla="*/ 2548203 w 12191999"/>
              <a:gd name="connsiteY200" fmla="*/ 6173423 h 6551875"/>
              <a:gd name="connsiteX201" fmla="*/ 2495815 w 12191999"/>
              <a:gd name="connsiteY201" fmla="*/ 6162311 h 6551875"/>
              <a:gd name="connsiteX202" fmla="*/ 2449778 w 12191999"/>
              <a:gd name="connsiteY202" fmla="*/ 6148023 h 6551875"/>
              <a:gd name="connsiteX203" fmla="*/ 2408503 w 12191999"/>
              <a:gd name="connsiteY203" fmla="*/ 6132148 h 6551875"/>
              <a:gd name="connsiteX204" fmla="*/ 2371990 w 12191999"/>
              <a:gd name="connsiteY204" fmla="*/ 6113098 h 6551875"/>
              <a:gd name="connsiteX205" fmla="*/ 2333890 w 12191999"/>
              <a:gd name="connsiteY205" fmla="*/ 6094048 h 6551875"/>
              <a:gd name="connsiteX206" fmla="*/ 2295790 w 12191999"/>
              <a:gd name="connsiteY206" fmla="*/ 6074998 h 6551875"/>
              <a:gd name="connsiteX207" fmla="*/ 2259278 w 12191999"/>
              <a:gd name="connsiteY207" fmla="*/ 6059123 h 6551875"/>
              <a:gd name="connsiteX208" fmla="*/ 2218003 w 12191999"/>
              <a:gd name="connsiteY208" fmla="*/ 6043248 h 6551875"/>
              <a:gd name="connsiteX209" fmla="*/ 2171965 w 12191999"/>
              <a:gd name="connsiteY209" fmla="*/ 6027373 h 6551875"/>
              <a:gd name="connsiteX210" fmla="*/ 2119578 w 12191999"/>
              <a:gd name="connsiteY210" fmla="*/ 6016261 h 6551875"/>
              <a:gd name="connsiteX211" fmla="*/ 2059253 w 12191999"/>
              <a:gd name="connsiteY211" fmla="*/ 6009911 h 6551875"/>
              <a:gd name="connsiteX212" fmla="*/ 1990990 w 12191999"/>
              <a:gd name="connsiteY212" fmla="*/ 6006736 h 6551875"/>
              <a:gd name="connsiteX213" fmla="*/ 1922728 w 12191999"/>
              <a:gd name="connsiteY213" fmla="*/ 6009911 h 6551875"/>
              <a:gd name="connsiteX214" fmla="*/ 1862403 w 12191999"/>
              <a:gd name="connsiteY214" fmla="*/ 6016261 h 6551875"/>
              <a:gd name="connsiteX215" fmla="*/ 1810015 w 12191999"/>
              <a:gd name="connsiteY215" fmla="*/ 6027373 h 6551875"/>
              <a:gd name="connsiteX216" fmla="*/ 1763978 w 12191999"/>
              <a:gd name="connsiteY216" fmla="*/ 6043248 h 6551875"/>
              <a:gd name="connsiteX217" fmla="*/ 1722703 w 12191999"/>
              <a:gd name="connsiteY217" fmla="*/ 6059123 h 6551875"/>
              <a:gd name="connsiteX218" fmla="*/ 1686190 w 12191999"/>
              <a:gd name="connsiteY218" fmla="*/ 6074998 h 6551875"/>
              <a:gd name="connsiteX219" fmla="*/ 1648090 w 12191999"/>
              <a:gd name="connsiteY219" fmla="*/ 6094048 h 6551875"/>
              <a:gd name="connsiteX220" fmla="*/ 1609990 w 12191999"/>
              <a:gd name="connsiteY220" fmla="*/ 6113098 h 6551875"/>
              <a:gd name="connsiteX221" fmla="*/ 1573478 w 12191999"/>
              <a:gd name="connsiteY221" fmla="*/ 6132148 h 6551875"/>
              <a:gd name="connsiteX222" fmla="*/ 1532203 w 12191999"/>
              <a:gd name="connsiteY222" fmla="*/ 6148023 h 6551875"/>
              <a:gd name="connsiteX223" fmla="*/ 1486165 w 12191999"/>
              <a:gd name="connsiteY223" fmla="*/ 6162311 h 6551875"/>
              <a:gd name="connsiteX224" fmla="*/ 1433778 w 12191999"/>
              <a:gd name="connsiteY224" fmla="*/ 6173423 h 6551875"/>
              <a:gd name="connsiteX225" fmla="*/ 1373453 w 12191999"/>
              <a:gd name="connsiteY225" fmla="*/ 6181361 h 6551875"/>
              <a:gd name="connsiteX226" fmla="*/ 1305190 w 12191999"/>
              <a:gd name="connsiteY226" fmla="*/ 6182948 h 6551875"/>
              <a:gd name="connsiteX227" fmla="*/ 1236928 w 12191999"/>
              <a:gd name="connsiteY227" fmla="*/ 6181361 h 6551875"/>
              <a:gd name="connsiteX228" fmla="*/ 1176603 w 12191999"/>
              <a:gd name="connsiteY228" fmla="*/ 6173423 h 6551875"/>
              <a:gd name="connsiteX229" fmla="*/ 1124215 w 12191999"/>
              <a:gd name="connsiteY229" fmla="*/ 6162311 h 6551875"/>
              <a:gd name="connsiteX230" fmla="*/ 1078178 w 12191999"/>
              <a:gd name="connsiteY230" fmla="*/ 6148023 h 6551875"/>
              <a:gd name="connsiteX231" fmla="*/ 1036903 w 12191999"/>
              <a:gd name="connsiteY231" fmla="*/ 6132148 h 6551875"/>
              <a:gd name="connsiteX232" fmla="*/ 1000390 w 12191999"/>
              <a:gd name="connsiteY232" fmla="*/ 6113098 h 6551875"/>
              <a:gd name="connsiteX233" fmla="*/ 962290 w 12191999"/>
              <a:gd name="connsiteY233" fmla="*/ 6094048 h 6551875"/>
              <a:gd name="connsiteX234" fmla="*/ 924190 w 12191999"/>
              <a:gd name="connsiteY234" fmla="*/ 6074998 h 6551875"/>
              <a:gd name="connsiteX235" fmla="*/ 887678 w 12191999"/>
              <a:gd name="connsiteY235" fmla="*/ 6059123 h 6551875"/>
              <a:gd name="connsiteX236" fmla="*/ 846403 w 12191999"/>
              <a:gd name="connsiteY236" fmla="*/ 6043248 h 6551875"/>
              <a:gd name="connsiteX237" fmla="*/ 800365 w 12191999"/>
              <a:gd name="connsiteY237" fmla="*/ 6027373 h 6551875"/>
              <a:gd name="connsiteX238" fmla="*/ 747978 w 12191999"/>
              <a:gd name="connsiteY238" fmla="*/ 6016261 h 6551875"/>
              <a:gd name="connsiteX239" fmla="*/ 687653 w 12191999"/>
              <a:gd name="connsiteY239" fmla="*/ 6009911 h 6551875"/>
              <a:gd name="connsiteX240" fmla="*/ 619390 w 12191999"/>
              <a:gd name="connsiteY240" fmla="*/ 6006736 h 6551875"/>
              <a:gd name="connsiteX241" fmla="*/ 551128 w 12191999"/>
              <a:gd name="connsiteY241" fmla="*/ 6009911 h 6551875"/>
              <a:gd name="connsiteX242" fmla="*/ 490803 w 12191999"/>
              <a:gd name="connsiteY242" fmla="*/ 6016261 h 6551875"/>
              <a:gd name="connsiteX243" fmla="*/ 438415 w 12191999"/>
              <a:gd name="connsiteY243" fmla="*/ 6027373 h 6551875"/>
              <a:gd name="connsiteX244" fmla="*/ 392378 w 12191999"/>
              <a:gd name="connsiteY244" fmla="*/ 6043248 h 6551875"/>
              <a:gd name="connsiteX245" fmla="*/ 351103 w 12191999"/>
              <a:gd name="connsiteY245" fmla="*/ 6059123 h 6551875"/>
              <a:gd name="connsiteX246" fmla="*/ 314590 w 12191999"/>
              <a:gd name="connsiteY246" fmla="*/ 6074998 h 6551875"/>
              <a:gd name="connsiteX247" fmla="*/ 276490 w 12191999"/>
              <a:gd name="connsiteY247" fmla="*/ 6094048 h 6551875"/>
              <a:gd name="connsiteX248" fmla="*/ 238390 w 12191999"/>
              <a:gd name="connsiteY248" fmla="*/ 6113098 h 6551875"/>
              <a:gd name="connsiteX249" fmla="*/ 201878 w 12191999"/>
              <a:gd name="connsiteY249" fmla="*/ 6132148 h 6551875"/>
              <a:gd name="connsiteX250" fmla="*/ 160603 w 12191999"/>
              <a:gd name="connsiteY250" fmla="*/ 6148023 h 6551875"/>
              <a:gd name="connsiteX251" fmla="*/ 114565 w 12191999"/>
              <a:gd name="connsiteY251" fmla="*/ 6162311 h 6551875"/>
              <a:gd name="connsiteX252" fmla="*/ 62178 w 12191999"/>
              <a:gd name="connsiteY252" fmla="*/ 6173423 h 6551875"/>
              <a:gd name="connsiteX253" fmla="*/ 1853 w 12191999"/>
              <a:gd name="connsiteY253" fmla="*/ 6181361 h 6551875"/>
              <a:gd name="connsiteX254" fmla="*/ 1 w 12191999"/>
              <a:gd name="connsiteY254" fmla="*/ 6181404 h 6551875"/>
              <a:gd name="connsiteX255" fmla="*/ 1 w 12191999"/>
              <a:gd name="connsiteY255" fmla="*/ 6551875 h 6551875"/>
              <a:gd name="connsiteX256" fmla="*/ 0 w 12191999"/>
              <a:gd name="connsiteY256" fmla="*/ 6551875 h 6551875"/>
              <a:gd name="connsiteX257" fmla="*/ 0 w 12191999"/>
              <a:gd name="connsiteY257" fmla="*/ 0 h 65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191999" h="6551875">
                <a:moveTo>
                  <a:pt x="0" y="0"/>
                </a:moveTo>
                <a:lnTo>
                  <a:pt x="12191999" y="0"/>
                </a:lnTo>
                <a:lnTo>
                  <a:pt x="12191999" y="6181404"/>
                </a:lnTo>
                <a:lnTo>
                  <a:pt x="12190147" y="6181361"/>
                </a:lnTo>
                <a:lnTo>
                  <a:pt x="12129821" y="6173424"/>
                </a:lnTo>
                <a:lnTo>
                  <a:pt x="12077433" y="6162311"/>
                </a:lnTo>
                <a:lnTo>
                  <a:pt x="12031397" y="6148023"/>
                </a:lnTo>
                <a:lnTo>
                  <a:pt x="11990121" y="6132148"/>
                </a:lnTo>
                <a:lnTo>
                  <a:pt x="11953609" y="6113098"/>
                </a:lnTo>
                <a:lnTo>
                  <a:pt x="11915509" y="6094048"/>
                </a:lnTo>
                <a:lnTo>
                  <a:pt x="11877409" y="6074998"/>
                </a:lnTo>
                <a:lnTo>
                  <a:pt x="11840897" y="6059123"/>
                </a:lnTo>
                <a:lnTo>
                  <a:pt x="11799621" y="6043248"/>
                </a:lnTo>
                <a:lnTo>
                  <a:pt x="11753583" y="6027373"/>
                </a:lnTo>
                <a:lnTo>
                  <a:pt x="11701197" y="6016261"/>
                </a:lnTo>
                <a:lnTo>
                  <a:pt x="11640871" y="6009911"/>
                </a:lnTo>
                <a:lnTo>
                  <a:pt x="11572609" y="6006736"/>
                </a:lnTo>
                <a:lnTo>
                  <a:pt x="11504347" y="6009911"/>
                </a:lnTo>
                <a:lnTo>
                  <a:pt x="11444021" y="6016261"/>
                </a:lnTo>
                <a:lnTo>
                  <a:pt x="11391633" y="6027373"/>
                </a:lnTo>
                <a:lnTo>
                  <a:pt x="11345597" y="6043248"/>
                </a:lnTo>
                <a:lnTo>
                  <a:pt x="11304321" y="6059123"/>
                </a:lnTo>
                <a:lnTo>
                  <a:pt x="11267809" y="6074998"/>
                </a:lnTo>
                <a:lnTo>
                  <a:pt x="11229709" y="6094048"/>
                </a:lnTo>
                <a:lnTo>
                  <a:pt x="11191609" y="6113098"/>
                </a:lnTo>
                <a:lnTo>
                  <a:pt x="11155097" y="6132148"/>
                </a:lnTo>
                <a:lnTo>
                  <a:pt x="11113821" y="6148023"/>
                </a:lnTo>
                <a:lnTo>
                  <a:pt x="11067783" y="6162311"/>
                </a:lnTo>
                <a:lnTo>
                  <a:pt x="11015397" y="6173423"/>
                </a:lnTo>
                <a:lnTo>
                  <a:pt x="10955071" y="6181361"/>
                </a:lnTo>
                <a:lnTo>
                  <a:pt x="10886809" y="6182948"/>
                </a:lnTo>
                <a:lnTo>
                  <a:pt x="10818547" y="6181361"/>
                </a:lnTo>
                <a:lnTo>
                  <a:pt x="10758221" y="6173423"/>
                </a:lnTo>
                <a:lnTo>
                  <a:pt x="10705833" y="6162311"/>
                </a:lnTo>
                <a:lnTo>
                  <a:pt x="10659797" y="6148023"/>
                </a:lnTo>
                <a:lnTo>
                  <a:pt x="10618521" y="6132148"/>
                </a:lnTo>
                <a:lnTo>
                  <a:pt x="10582009" y="6113098"/>
                </a:lnTo>
                <a:lnTo>
                  <a:pt x="10543909" y="6094048"/>
                </a:lnTo>
                <a:lnTo>
                  <a:pt x="10505809" y="6074998"/>
                </a:lnTo>
                <a:lnTo>
                  <a:pt x="10469297" y="6059123"/>
                </a:lnTo>
                <a:lnTo>
                  <a:pt x="10428021" y="6043248"/>
                </a:lnTo>
                <a:lnTo>
                  <a:pt x="10381983" y="6027373"/>
                </a:lnTo>
                <a:lnTo>
                  <a:pt x="10329597" y="6016261"/>
                </a:lnTo>
                <a:lnTo>
                  <a:pt x="10269271" y="6009911"/>
                </a:lnTo>
                <a:lnTo>
                  <a:pt x="10201009" y="6006736"/>
                </a:lnTo>
                <a:lnTo>
                  <a:pt x="10132747" y="6009911"/>
                </a:lnTo>
                <a:lnTo>
                  <a:pt x="10072421" y="6016261"/>
                </a:lnTo>
                <a:lnTo>
                  <a:pt x="10020033" y="6027373"/>
                </a:lnTo>
                <a:lnTo>
                  <a:pt x="9973997" y="6043248"/>
                </a:lnTo>
                <a:lnTo>
                  <a:pt x="9932721" y="6059123"/>
                </a:lnTo>
                <a:lnTo>
                  <a:pt x="9896209" y="6074998"/>
                </a:lnTo>
                <a:lnTo>
                  <a:pt x="9820009" y="6113098"/>
                </a:lnTo>
                <a:lnTo>
                  <a:pt x="9783497" y="6132148"/>
                </a:lnTo>
                <a:lnTo>
                  <a:pt x="9742221" y="6148023"/>
                </a:lnTo>
                <a:lnTo>
                  <a:pt x="9696183" y="6162311"/>
                </a:lnTo>
                <a:lnTo>
                  <a:pt x="9643797" y="6173423"/>
                </a:lnTo>
                <a:lnTo>
                  <a:pt x="9583471" y="6181361"/>
                </a:lnTo>
                <a:lnTo>
                  <a:pt x="9515209" y="6182948"/>
                </a:lnTo>
                <a:lnTo>
                  <a:pt x="9446947" y="6181361"/>
                </a:lnTo>
                <a:lnTo>
                  <a:pt x="9386621" y="6173423"/>
                </a:lnTo>
                <a:lnTo>
                  <a:pt x="9334233" y="6162311"/>
                </a:lnTo>
                <a:lnTo>
                  <a:pt x="9288197" y="6148023"/>
                </a:lnTo>
                <a:lnTo>
                  <a:pt x="9246921" y="6132148"/>
                </a:lnTo>
                <a:lnTo>
                  <a:pt x="9210409" y="6113098"/>
                </a:lnTo>
                <a:lnTo>
                  <a:pt x="9172309" y="6094048"/>
                </a:lnTo>
                <a:lnTo>
                  <a:pt x="9134209" y="6074998"/>
                </a:lnTo>
                <a:lnTo>
                  <a:pt x="9097697" y="6059123"/>
                </a:lnTo>
                <a:lnTo>
                  <a:pt x="9056421" y="6043248"/>
                </a:lnTo>
                <a:lnTo>
                  <a:pt x="9010383" y="6027373"/>
                </a:lnTo>
                <a:lnTo>
                  <a:pt x="8957997" y="6016261"/>
                </a:lnTo>
                <a:lnTo>
                  <a:pt x="8897671" y="6009911"/>
                </a:lnTo>
                <a:lnTo>
                  <a:pt x="8827821" y="6006736"/>
                </a:lnTo>
                <a:lnTo>
                  <a:pt x="8761147" y="6009911"/>
                </a:lnTo>
                <a:lnTo>
                  <a:pt x="8700821" y="6016261"/>
                </a:lnTo>
                <a:lnTo>
                  <a:pt x="8648433" y="6027373"/>
                </a:lnTo>
                <a:lnTo>
                  <a:pt x="8602397" y="6043248"/>
                </a:lnTo>
                <a:lnTo>
                  <a:pt x="8561121" y="6059123"/>
                </a:lnTo>
                <a:lnTo>
                  <a:pt x="8524609" y="6074998"/>
                </a:lnTo>
                <a:lnTo>
                  <a:pt x="8486509" y="6094048"/>
                </a:lnTo>
                <a:lnTo>
                  <a:pt x="8448409" y="6113098"/>
                </a:lnTo>
                <a:lnTo>
                  <a:pt x="8411897" y="6132148"/>
                </a:lnTo>
                <a:lnTo>
                  <a:pt x="8370622" y="6148023"/>
                </a:lnTo>
                <a:lnTo>
                  <a:pt x="8324584" y="6162311"/>
                </a:lnTo>
                <a:lnTo>
                  <a:pt x="8272197" y="6173423"/>
                </a:lnTo>
                <a:lnTo>
                  <a:pt x="8211872" y="6181361"/>
                </a:lnTo>
                <a:lnTo>
                  <a:pt x="8143609" y="6182948"/>
                </a:lnTo>
                <a:lnTo>
                  <a:pt x="8075347" y="6181361"/>
                </a:lnTo>
                <a:lnTo>
                  <a:pt x="8015022" y="6173423"/>
                </a:lnTo>
                <a:lnTo>
                  <a:pt x="7962634" y="6162311"/>
                </a:lnTo>
                <a:lnTo>
                  <a:pt x="7916597" y="6148023"/>
                </a:lnTo>
                <a:lnTo>
                  <a:pt x="7875322" y="6132148"/>
                </a:lnTo>
                <a:lnTo>
                  <a:pt x="7838809" y="6113098"/>
                </a:lnTo>
                <a:lnTo>
                  <a:pt x="7800709" y="6094048"/>
                </a:lnTo>
                <a:lnTo>
                  <a:pt x="7762609" y="6074998"/>
                </a:lnTo>
                <a:lnTo>
                  <a:pt x="7726097" y="6059123"/>
                </a:lnTo>
                <a:lnTo>
                  <a:pt x="7684822" y="6043248"/>
                </a:lnTo>
                <a:lnTo>
                  <a:pt x="7638784" y="6027373"/>
                </a:lnTo>
                <a:lnTo>
                  <a:pt x="7586397" y="6016261"/>
                </a:lnTo>
                <a:lnTo>
                  <a:pt x="7526072" y="6009911"/>
                </a:lnTo>
                <a:lnTo>
                  <a:pt x="7457809" y="6006736"/>
                </a:lnTo>
                <a:lnTo>
                  <a:pt x="7389547" y="6009911"/>
                </a:lnTo>
                <a:lnTo>
                  <a:pt x="7329222" y="6016261"/>
                </a:lnTo>
                <a:lnTo>
                  <a:pt x="7276834" y="6027373"/>
                </a:lnTo>
                <a:lnTo>
                  <a:pt x="7230797" y="6043248"/>
                </a:lnTo>
                <a:lnTo>
                  <a:pt x="7189522" y="6059123"/>
                </a:lnTo>
                <a:lnTo>
                  <a:pt x="7153009" y="6074998"/>
                </a:lnTo>
                <a:lnTo>
                  <a:pt x="7114909" y="6094048"/>
                </a:lnTo>
                <a:lnTo>
                  <a:pt x="7076809" y="6113098"/>
                </a:lnTo>
                <a:lnTo>
                  <a:pt x="7040297" y="6132148"/>
                </a:lnTo>
                <a:lnTo>
                  <a:pt x="6999022" y="6148023"/>
                </a:lnTo>
                <a:lnTo>
                  <a:pt x="6952984" y="6162311"/>
                </a:lnTo>
                <a:lnTo>
                  <a:pt x="6900597" y="6173423"/>
                </a:lnTo>
                <a:lnTo>
                  <a:pt x="6840272" y="6181361"/>
                </a:lnTo>
                <a:lnTo>
                  <a:pt x="6781800" y="6182721"/>
                </a:lnTo>
                <a:lnTo>
                  <a:pt x="6723328" y="6181361"/>
                </a:lnTo>
                <a:lnTo>
                  <a:pt x="6663003" y="6173423"/>
                </a:lnTo>
                <a:lnTo>
                  <a:pt x="6610615" y="6162311"/>
                </a:lnTo>
                <a:lnTo>
                  <a:pt x="6564578" y="6148023"/>
                </a:lnTo>
                <a:lnTo>
                  <a:pt x="6523303" y="6132148"/>
                </a:lnTo>
                <a:lnTo>
                  <a:pt x="6486790" y="6113098"/>
                </a:lnTo>
                <a:lnTo>
                  <a:pt x="6448690" y="6094048"/>
                </a:lnTo>
                <a:lnTo>
                  <a:pt x="6410590" y="6074998"/>
                </a:lnTo>
                <a:lnTo>
                  <a:pt x="6374078" y="6059123"/>
                </a:lnTo>
                <a:lnTo>
                  <a:pt x="6332803" y="6043248"/>
                </a:lnTo>
                <a:lnTo>
                  <a:pt x="6286765" y="6027373"/>
                </a:lnTo>
                <a:lnTo>
                  <a:pt x="6234378" y="6016261"/>
                </a:lnTo>
                <a:lnTo>
                  <a:pt x="6174053" y="6009911"/>
                </a:lnTo>
                <a:lnTo>
                  <a:pt x="6105790" y="6006736"/>
                </a:lnTo>
                <a:lnTo>
                  <a:pt x="6096000" y="6007191"/>
                </a:lnTo>
                <a:lnTo>
                  <a:pt x="6086211" y="6006736"/>
                </a:lnTo>
                <a:lnTo>
                  <a:pt x="6017949" y="6009911"/>
                </a:lnTo>
                <a:lnTo>
                  <a:pt x="5957622" y="6016261"/>
                </a:lnTo>
                <a:lnTo>
                  <a:pt x="5905235" y="6027373"/>
                </a:lnTo>
                <a:lnTo>
                  <a:pt x="5859197" y="6043248"/>
                </a:lnTo>
                <a:lnTo>
                  <a:pt x="5817922" y="6059123"/>
                </a:lnTo>
                <a:lnTo>
                  <a:pt x="5781409" y="6074998"/>
                </a:lnTo>
                <a:lnTo>
                  <a:pt x="5743309" y="6094048"/>
                </a:lnTo>
                <a:lnTo>
                  <a:pt x="5705211" y="6113098"/>
                </a:lnTo>
                <a:lnTo>
                  <a:pt x="5668697" y="6132148"/>
                </a:lnTo>
                <a:lnTo>
                  <a:pt x="5627422" y="6148023"/>
                </a:lnTo>
                <a:lnTo>
                  <a:pt x="5581384" y="6162311"/>
                </a:lnTo>
                <a:lnTo>
                  <a:pt x="5528997" y="6173423"/>
                </a:lnTo>
                <a:lnTo>
                  <a:pt x="5468672" y="6181361"/>
                </a:lnTo>
                <a:lnTo>
                  <a:pt x="5410200" y="6182721"/>
                </a:lnTo>
                <a:lnTo>
                  <a:pt x="5351728" y="6181361"/>
                </a:lnTo>
                <a:lnTo>
                  <a:pt x="5291402" y="6173423"/>
                </a:lnTo>
                <a:lnTo>
                  <a:pt x="5239015" y="6162311"/>
                </a:lnTo>
                <a:lnTo>
                  <a:pt x="5192979" y="6148023"/>
                </a:lnTo>
                <a:lnTo>
                  <a:pt x="5151703" y="6132148"/>
                </a:lnTo>
                <a:lnTo>
                  <a:pt x="5115190" y="6113098"/>
                </a:lnTo>
                <a:lnTo>
                  <a:pt x="5077092" y="6094048"/>
                </a:lnTo>
                <a:lnTo>
                  <a:pt x="5038990" y="6074998"/>
                </a:lnTo>
                <a:lnTo>
                  <a:pt x="5002479" y="6059123"/>
                </a:lnTo>
                <a:lnTo>
                  <a:pt x="4961203" y="6043248"/>
                </a:lnTo>
                <a:lnTo>
                  <a:pt x="4915166" y="6027373"/>
                </a:lnTo>
                <a:lnTo>
                  <a:pt x="4862778" y="6016261"/>
                </a:lnTo>
                <a:lnTo>
                  <a:pt x="4802454" y="6009911"/>
                </a:lnTo>
                <a:lnTo>
                  <a:pt x="4734190" y="6006736"/>
                </a:lnTo>
                <a:lnTo>
                  <a:pt x="4665929" y="6009911"/>
                </a:lnTo>
                <a:lnTo>
                  <a:pt x="4605603" y="6016261"/>
                </a:lnTo>
                <a:lnTo>
                  <a:pt x="4553217" y="6027373"/>
                </a:lnTo>
                <a:lnTo>
                  <a:pt x="4507178" y="6043248"/>
                </a:lnTo>
                <a:lnTo>
                  <a:pt x="4465903" y="6059123"/>
                </a:lnTo>
                <a:lnTo>
                  <a:pt x="4429390" y="6074998"/>
                </a:lnTo>
                <a:lnTo>
                  <a:pt x="4353190" y="6113098"/>
                </a:lnTo>
                <a:lnTo>
                  <a:pt x="4316678" y="6132148"/>
                </a:lnTo>
                <a:lnTo>
                  <a:pt x="4275403" y="6148023"/>
                </a:lnTo>
                <a:lnTo>
                  <a:pt x="4229365" y="6162311"/>
                </a:lnTo>
                <a:lnTo>
                  <a:pt x="4176978" y="6173423"/>
                </a:lnTo>
                <a:lnTo>
                  <a:pt x="4116653" y="6181361"/>
                </a:lnTo>
                <a:lnTo>
                  <a:pt x="4048390" y="6182948"/>
                </a:lnTo>
                <a:lnTo>
                  <a:pt x="3980128" y="6181361"/>
                </a:lnTo>
                <a:lnTo>
                  <a:pt x="3919803" y="6173423"/>
                </a:lnTo>
                <a:lnTo>
                  <a:pt x="3867415" y="6162311"/>
                </a:lnTo>
                <a:lnTo>
                  <a:pt x="3821378" y="6148023"/>
                </a:lnTo>
                <a:lnTo>
                  <a:pt x="3780103" y="6132148"/>
                </a:lnTo>
                <a:lnTo>
                  <a:pt x="3743590" y="6113098"/>
                </a:lnTo>
                <a:lnTo>
                  <a:pt x="3705490" y="6094048"/>
                </a:lnTo>
                <a:lnTo>
                  <a:pt x="3667390" y="6074998"/>
                </a:lnTo>
                <a:lnTo>
                  <a:pt x="3630878" y="6059123"/>
                </a:lnTo>
                <a:lnTo>
                  <a:pt x="3589603" y="6043248"/>
                </a:lnTo>
                <a:lnTo>
                  <a:pt x="3543565" y="6027373"/>
                </a:lnTo>
                <a:lnTo>
                  <a:pt x="3491178" y="6016261"/>
                </a:lnTo>
                <a:lnTo>
                  <a:pt x="3430853" y="6009911"/>
                </a:lnTo>
                <a:lnTo>
                  <a:pt x="3361003" y="6006736"/>
                </a:lnTo>
                <a:lnTo>
                  <a:pt x="3294328" y="6009911"/>
                </a:lnTo>
                <a:lnTo>
                  <a:pt x="3234003" y="6016261"/>
                </a:lnTo>
                <a:lnTo>
                  <a:pt x="3181615" y="6027373"/>
                </a:lnTo>
                <a:lnTo>
                  <a:pt x="3135578" y="6043248"/>
                </a:lnTo>
                <a:lnTo>
                  <a:pt x="3094303" y="6059123"/>
                </a:lnTo>
                <a:lnTo>
                  <a:pt x="3057790" y="6074998"/>
                </a:lnTo>
                <a:lnTo>
                  <a:pt x="3019690" y="6094048"/>
                </a:lnTo>
                <a:lnTo>
                  <a:pt x="2981590" y="6113098"/>
                </a:lnTo>
                <a:lnTo>
                  <a:pt x="2945078" y="6132148"/>
                </a:lnTo>
                <a:lnTo>
                  <a:pt x="2903803" y="6148023"/>
                </a:lnTo>
                <a:lnTo>
                  <a:pt x="2857765" y="6162311"/>
                </a:lnTo>
                <a:lnTo>
                  <a:pt x="2805378" y="6173423"/>
                </a:lnTo>
                <a:lnTo>
                  <a:pt x="2745053" y="6181361"/>
                </a:lnTo>
                <a:lnTo>
                  <a:pt x="2676790" y="6182948"/>
                </a:lnTo>
                <a:lnTo>
                  <a:pt x="2608528" y="6181361"/>
                </a:lnTo>
                <a:lnTo>
                  <a:pt x="2548203" y="6173423"/>
                </a:lnTo>
                <a:lnTo>
                  <a:pt x="2495815" y="6162311"/>
                </a:lnTo>
                <a:lnTo>
                  <a:pt x="2449778" y="6148023"/>
                </a:lnTo>
                <a:lnTo>
                  <a:pt x="2408503" y="6132148"/>
                </a:lnTo>
                <a:lnTo>
                  <a:pt x="2371990" y="6113098"/>
                </a:lnTo>
                <a:lnTo>
                  <a:pt x="2333890" y="6094048"/>
                </a:lnTo>
                <a:lnTo>
                  <a:pt x="2295790" y="6074998"/>
                </a:lnTo>
                <a:lnTo>
                  <a:pt x="2259278" y="6059123"/>
                </a:lnTo>
                <a:lnTo>
                  <a:pt x="2218003" y="6043248"/>
                </a:lnTo>
                <a:lnTo>
                  <a:pt x="2171965" y="6027373"/>
                </a:lnTo>
                <a:lnTo>
                  <a:pt x="2119578" y="6016261"/>
                </a:lnTo>
                <a:lnTo>
                  <a:pt x="2059253" y="6009911"/>
                </a:lnTo>
                <a:lnTo>
                  <a:pt x="1990990" y="6006736"/>
                </a:lnTo>
                <a:lnTo>
                  <a:pt x="1922728" y="6009911"/>
                </a:lnTo>
                <a:lnTo>
                  <a:pt x="1862403" y="6016261"/>
                </a:lnTo>
                <a:lnTo>
                  <a:pt x="1810015" y="6027373"/>
                </a:lnTo>
                <a:lnTo>
                  <a:pt x="1763978" y="6043248"/>
                </a:lnTo>
                <a:lnTo>
                  <a:pt x="1722703" y="6059123"/>
                </a:lnTo>
                <a:lnTo>
                  <a:pt x="1686190" y="6074998"/>
                </a:lnTo>
                <a:lnTo>
                  <a:pt x="1648090" y="6094048"/>
                </a:lnTo>
                <a:lnTo>
                  <a:pt x="1609990" y="6113098"/>
                </a:lnTo>
                <a:lnTo>
                  <a:pt x="1573478" y="6132148"/>
                </a:lnTo>
                <a:lnTo>
                  <a:pt x="1532203" y="6148023"/>
                </a:lnTo>
                <a:lnTo>
                  <a:pt x="1486165" y="6162311"/>
                </a:lnTo>
                <a:lnTo>
                  <a:pt x="1433778" y="6173423"/>
                </a:lnTo>
                <a:lnTo>
                  <a:pt x="1373453" y="6181361"/>
                </a:lnTo>
                <a:lnTo>
                  <a:pt x="1305190" y="6182948"/>
                </a:lnTo>
                <a:lnTo>
                  <a:pt x="1236928" y="6181361"/>
                </a:lnTo>
                <a:lnTo>
                  <a:pt x="1176603" y="6173423"/>
                </a:lnTo>
                <a:lnTo>
                  <a:pt x="1124215" y="6162311"/>
                </a:lnTo>
                <a:lnTo>
                  <a:pt x="1078178" y="6148023"/>
                </a:lnTo>
                <a:lnTo>
                  <a:pt x="1036903" y="6132148"/>
                </a:lnTo>
                <a:lnTo>
                  <a:pt x="1000390" y="6113098"/>
                </a:lnTo>
                <a:lnTo>
                  <a:pt x="962290" y="6094048"/>
                </a:lnTo>
                <a:lnTo>
                  <a:pt x="924190" y="6074998"/>
                </a:lnTo>
                <a:lnTo>
                  <a:pt x="887678" y="6059123"/>
                </a:lnTo>
                <a:lnTo>
                  <a:pt x="846403" y="6043248"/>
                </a:lnTo>
                <a:lnTo>
                  <a:pt x="800365" y="6027373"/>
                </a:lnTo>
                <a:lnTo>
                  <a:pt x="747978" y="6016261"/>
                </a:lnTo>
                <a:lnTo>
                  <a:pt x="687653" y="6009911"/>
                </a:lnTo>
                <a:lnTo>
                  <a:pt x="619390" y="6006736"/>
                </a:lnTo>
                <a:lnTo>
                  <a:pt x="551128" y="6009911"/>
                </a:lnTo>
                <a:lnTo>
                  <a:pt x="490803" y="6016261"/>
                </a:lnTo>
                <a:lnTo>
                  <a:pt x="438415" y="6027373"/>
                </a:lnTo>
                <a:lnTo>
                  <a:pt x="392378" y="6043248"/>
                </a:lnTo>
                <a:lnTo>
                  <a:pt x="351103" y="6059123"/>
                </a:lnTo>
                <a:lnTo>
                  <a:pt x="314590" y="6074998"/>
                </a:lnTo>
                <a:lnTo>
                  <a:pt x="276490" y="6094048"/>
                </a:lnTo>
                <a:lnTo>
                  <a:pt x="238390" y="6113098"/>
                </a:lnTo>
                <a:lnTo>
                  <a:pt x="201878" y="6132148"/>
                </a:lnTo>
                <a:lnTo>
                  <a:pt x="160603" y="6148023"/>
                </a:lnTo>
                <a:lnTo>
                  <a:pt x="114565" y="6162311"/>
                </a:lnTo>
                <a:lnTo>
                  <a:pt x="62178" y="6173423"/>
                </a:lnTo>
                <a:lnTo>
                  <a:pt x="1853" y="6181361"/>
                </a:lnTo>
                <a:lnTo>
                  <a:pt x="1" y="6181404"/>
                </a:lnTo>
                <a:lnTo>
                  <a:pt x="1" y="6551875"/>
                </a:lnTo>
                <a:lnTo>
                  <a:pt x="0" y="65518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53A2670-29B8-009C-D7E6-CDA6D0AEE586}"/>
              </a:ext>
            </a:extLst>
          </p:cNvPr>
          <p:cNvSpPr>
            <a:spLocks noGrp="1"/>
          </p:cNvSpPr>
          <p:nvPr>
            <p:ph type="title"/>
          </p:nvPr>
        </p:nvSpPr>
        <p:spPr>
          <a:xfrm>
            <a:off x="766762" y="662399"/>
            <a:ext cx="10780830" cy="1494000"/>
          </a:xfrm>
        </p:spPr>
        <p:txBody>
          <a:bodyPr anchor="t">
            <a:normAutofit/>
          </a:bodyPr>
          <a:lstStyle/>
          <a:p>
            <a:r>
              <a:rPr lang="en-US" dirty="0"/>
              <a:t>Satisficing in Agent-based modelling</a:t>
            </a:r>
            <a:endParaRPr lang="en-SG" dirty="0"/>
          </a:p>
        </p:txBody>
      </p:sp>
      <p:sp>
        <p:nvSpPr>
          <p:cNvPr id="3" name="Content Placeholder 2">
            <a:extLst>
              <a:ext uri="{FF2B5EF4-FFF2-40B4-BE49-F238E27FC236}">
                <a16:creationId xmlns:a16="http://schemas.microsoft.com/office/drawing/2014/main" id="{48F0A2DB-01E8-12C2-2B44-9C710D059128}"/>
              </a:ext>
            </a:extLst>
          </p:cNvPr>
          <p:cNvSpPr>
            <a:spLocks noGrp="1"/>
          </p:cNvSpPr>
          <p:nvPr>
            <p:ph idx="1"/>
          </p:nvPr>
        </p:nvSpPr>
        <p:spPr>
          <a:xfrm>
            <a:off x="766763" y="2286002"/>
            <a:ext cx="5014912" cy="3322800"/>
          </a:xfrm>
        </p:spPr>
        <p:txBody>
          <a:bodyPr>
            <a:normAutofit/>
          </a:bodyPr>
          <a:lstStyle/>
          <a:p>
            <a:r>
              <a:rPr lang="en-US" sz="2000" dirty="0"/>
              <a:t>Why is paradox of choice is still exhibited?</a:t>
            </a:r>
          </a:p>
          <a:p>
            <a:r>
              <a:rPr lang="en-US" sz="2000" dirty="0"/>
              <a:t>What assumptions are made?</a:t>
            </a:r>
          </a:p>
          <a:p>
            <a:r>
              <a:rPr lang="en-SG" sz="2000" dirty="0"/>
              <a:t>Does the result extend for &gt;2 options?</a:t>
            </a:r>
          </a:p>
          <a:p>
            <a:r>
              <a:rPr lang="en-SG" sz="2000" dirty="0"/>
              <a:t>What happens when we consider herding</a:t>
            </a:r>
            <a:r>
              <a:rPr lang="en-SG" sz="2000" dirty="0">
                <a:solidFill>
                  <a:schemeClr val="tx1">
                    <a:lumMod val="95000"/>
                    <a:lumOff val="5000"/>
                    <a:alpha val="60000"/>
                  </a:schemeClr>
                </a:solidFill>
              </a:rPr>
              <a:t>?</a:t>
            </a:r>
          </a:p>
        </p:txBody>
      </p:sp>
      <p:pic>
        <p:nvPicPr>
          <p:cNvPr id="5" name="Picture 4" descr="Table&#10;&#10;Description automatically generated with low confidence">
            <a:extLst>
              <a:ext uri="{FF2B5EF4-FFF2-40B4-BE49-F238E27FC236}">
                <a16:creationId xmlns:a16="http://schemas.microsoft.com/office/drawing/2014/main" id="{0BFB5082-6649-F0D7-813A-DFF3090190DD}"/>
              </a:ext>
            </a:extLst>
          </p:cNvPr>
          <p:cNvPicPr>
            <a:picLocks noChangeAspect="1"/>
          </p:cNvPicPr>
          <p:nvPr/>
        </p:nvPicPr>
        <p:blipFill>
          <a:blip r:embed="rId3"/>
          <a:stretch>
            <a:fillRect/>
          </a:stretch>
        </p:blipFill>
        <p:spPr>
          <a:xfrm>
            <a:off x="6096000" y="2435296"/>
            <a:ext cx="5451592" cy="3025633"/>
          </a:xfrm>
          <a:prstGeom prst="rect">
            <a:avLst/>
          </a:prstGeom>
        </p:spPr>
      </p:pic>
      <p:sp>
        <p:nvSpPr>
          <p:cNvPr id="6" name="TextBox 5">
            <a:extLst>
              <a:ext uri="{FF2B5EF4-FFF2-40B4-BE49-F238E27FC236}">
                <a16:creationId xmlns:a16="http://schemas.microsoft.com/office/drawing/2014/main" id="{719E6990-8F16-98FA-CB6D-3CC451D51DB5}"/>
              </a:ext>
            </a:extLst>
          </p:cNvPr>
          <p:cNvSpPr txBox="1"/>
          <p:nvPr/>
        </p:nvSpPr>
        <p:spPr>
          <a:xfrm>
            <a:off x="8073189" y="5460929"/>
            <a:ext cx="3474403" cy="369332"/>
          </a:xfrm>
          <a:prstGeom prst="rect">
            <a:avLst/>
          </a:prstGeom>
          <a:noFill/>
        </p:spPr>
        <p:txBody>
          <a:bodyPr wrap="square" rtlCol="0">
            <a:spAutoFit/>
          </a:bodyPr>
          <a:lstStyle/>
          <a:p>
            <a:pPr algn="r"/>
            <a:r>
              <a:rPr lang="en-US" dirty="0"/>
              <a:t>- Taken from Seminar 8 Slide 30</a:t>
            </a:r>
            <a:endParaRPr lang="en-SG" dirty="0"/>
          </a:p>
        </p:txBody>
      </p:sp>
      <p:sp>
        <p:nvSpPr>
          <p:cNvPr id="7" name="Rectangle 6">
            <a:extLst>
              <a:ext uri="{FF2B5EF4-FFF2-40B4-BE49-F238E27FC236}">
                <a16:creationId xmlns:a16="http://schemas.microsoft.com/office/drawing/2014/main" id="{67246626-8E4E-B1C4-8A37-D32E85811BFE}"/>
              </a:ext>
            </a:extLst>
          </p:cNvPr>
          <p:cNvSpPr/>
          <p:nvPr/>
        </p:nvSpPr>
        <p:spPr>
          <a:xfrm>
            <a:off x="6548437" y="4118543"/>
            <a:ext cx="1919923" cy="295977"/>
          </a:xfrm>
          <a:prstGeom prst="rect">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F5E22140-B0C5-84C5-C84F-735D0844321B}"/>
              </a:ext>
            </a:extLst>
          </p:cNvPr>
          <p:cNvSpPr/>
          <p:nvPr/>
        </p:nvSpPr>
        <p:spPr>
          <a:xfrm>
            <a:off x="8778557" y="4739315"/>
            <a:ext cx="2021523" cy="320365"/>
          </a:xfrm>
          <a:prstGeom prst="rect">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849097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C19A2A-0159-6218-7EC8-E3887B0CD436}"/>
              </a:ext>
            </a:extLst>
          </p:cNvPr>
          <p:cNvSpPr>
            <a:spLocks noGrp="1"/>
          </p:cNvSpPr>
          <p:nvPr>
            <p:ph type="title"/>
          </p:nvPr>
        </p:nvSpPr>
        <p:spPr>
          <a:xfrm>
            <a:off x="838200" y="365125"/>
            <a:ext cx="10515600" cy="1306443"/>
          </a:xfrm>
        </p:spPr>
        <p:txBody>
          <a:bodyPr>
            <a:normAutofit/>
          </a:bodyPr>
          <a:lstStyle/>
          <a:p>
            <a:r>
              <a:rPr lang="en-US" sz="4000" dirty="0"/>
              <a:t>Scope of study</a:t>
            </a:r>
            <a:endParaRPr lang="en-SG" sz="4000" dirty="0"/>
          </a:p>
        </p:txBody>
      </p:sp>
      <p:sp>
        <p:nvSpPr>
          <p:cNvPr id="7" name="Content Placeholder 6">
            <a:extLst>
              <a:ext uri="{FF2B5EF4-FFF2-40B4-BE49-F238E27FC236}">
                <a16:creationId xmlns:a16="http://schemas.microsoft.com/office/drawing/2014/main" id="{02DB6407-06AA-55A7-DD1C-AEBF5D359162}"/>
              </a:ext>
            </a:extLst>
          </p:cNvPr>
          <p:cNvSpPr>
            <a:spLocks noGrp="1"/>
          </p:cNvSpPr>
          <p:nvPr>
            <p:ph idx="1"/>
          </p:nvPr>
        </p:nvSpPr>
        <p:spPr>
          <a:xfrm>
            <a:off x="838200" y="1825625"/>
            <a:ext cx="4152774" cy="4303464"/>
          </a:xfrm>
        </p:spPr>
        <p:txBody>
          <a:bodyPr>
            <a:normAutofit/>
          </a:bodyPr>
          <a:lstStyle/>
          <a:p>
            <a:r>
              <a:rPr lang="en-US" sz="2000" dirty="0"/>
              <a:t>Adapt existing Paradox of Choice model to handle</a:t>
            </a:r>
          </a:p>
          <a:p>
            <a:pPr lvl="1"/>
            <a:r>
              <a:rPr lang="en-US" sz="1600" dirty="0"/>
              <a:t>More choices (2 to 100)</a:t>
            </a:r>
          </a:p>
          <a:p>
            <a:pPr lvl="1"/>
            <a:r>
              <a:rPr lang="en-US" sz="1600" dirty="0"/>
              <a:t>Normally distributed choices</a:t>
            </a:r>
          </a:p>
          <a:p>
            <a:pPr lvl="1"/>
            <a:r>
              <a:rPr lang="en-US" sz="1600" dirty="0"/>
              <a:t>Different levels of uncertainty</a:t>
            </a:r>
          </a:p>
          <a:p>
            <a:pPr lvl="1"/>
            <a:r>
              <a:rPr lang="en-US" sz="1600" dirty="0"/>
              <a:t>Different degrees of herding </a:t>
            </a:r>
            <a:r>
              <a:rPr lang="en-US" sz="1600" dirty="0" err="1"/>
              <a:t>behaviour</a:t>
            </a:r>
            <a:endParaRPr lang="en-US" sz="1600" dirty="0"/>
          </a:p>
          <a:p>
            <a:r>
              <a:rPr lang="en-US" sz="2000" dirty="0"/>
              <a:t>Research questions</a:t>
            </a:r>
          </a:p>
          <a:p>
            <a:pPr marL="457200" lvl="1" indent="0">
              <a:buNone/>
            </a:pPr>
            <a:endParaRPr lang="en-US" sz="400" dirty="0"/>
          </a:p>
          <a:p>
            <a:pPr lvl="1"/>
            <a:r>
              <a:rPr lang="en-US" sz="1600" dirty="0"/>
              <a:t>Does more choices still lead to the paradox of choice?</a:t>
            </a:r>
          </a:p>
          <a:p>
            <a:pPr lvl="1"/>
            <a:r>
              <a:rPr lang="en-US" sz="1600" dirty="0"/>
              <a:t>How does the distribution of choices affect the paradox of choice?</a:t>
            </a:r>
          </a:p>
          <a:p>
            <a:pPr lvl="1"/>
            <a:r>
              <a:rPr lang="en-US" sz="1600" dirty="0"/>
              <a:t>How does uncertainty impact average utility?</a:t>
            </a:r>
          </a:p>
          <a:p>
            <a:pPr lvl="1"/>
            <a:r>
              <a:rPr lang="en-US" sz="1600" dirty="0"/>
              <a:t>What happens if we consider herding </a:t>
            </a:r>
            <a:r>
              <a:rPr lang="en-US" sz="1600" dirty="0" err="1"/>
              <a:t>behaviour</a:t>
            </a:r>
            <a:r>
              <a:rPr lang="en-US" sz="1600" dirty="0"/>
              <a:t>?</a:t>
            </a:r>
          </a:p>
        </p:txBody>
      </p:sp>
      <p:pic>
        <p:nvPicPr>
          <p:cNvPr id="8" name="Content Placeholder 4">
            <a:extLst>
              <a:ext uri="{FF2B5EF4-FFF2-40B4-BE49-F238E27FC236}">
                <a16:creationId xmlns:a16="http://schemas.microsoft.com/office/drawing/2014/main" id="{B4CB4ADE-021F-BA8E-2B0A-D3071C62A92B}"/>
              </a:ext>
            </a:extLst>
          </p:cNvPr>
          <p:cNvPicPr>
            <a:picLocks noChangeAspect="1"/>
          </p:cNvPicPr>
          <p:nvPr/>
        </p:nvPicPr>
        <p:blipFill rotWithShape="1">
          <a:blip r:embed="rId3"/>
          <a:srcRect r="2" b="409"/>
          <a:stretch/>
        </p:blipFill>
        <p:spPr>
          <a:xfrm>
            <a:off x="5183500" y="1904282"/>
            <a:ext cx="6170299" cy="4224808"/>
          </a:xfrm>
          <a:prstGeom prst="rect">
            <a:avLst/>
          </a:prstGeom>
        </p:spPr>
      </p:pic>
    </p:spTree>
    <p:extLst>
      <p:ext uri="{BB962C8B-B14F-4D97-AF65-F5344CB8AC3E}">
        <p14:creationId xmlns:p14="http://schemas.microsoft.com/office/powerpoint/2010/main" val="2568889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DFFA4-6290-1F94-3D1C-C20AF8CE14D5}"/>
              </a:ext>
            </a:extLst>
          </p:cNvPr>
          <p:cNvSpPr>
            <a:spLocks noGrp="1"/>
          </p:cNvSpPr>
          <p:nvPr>
            <p:ph type="title"/>
          </p:nvPr>
        </p:nvSpPr>
        <p:spPr/>
        <p:txBody>
          <a:bodyPr/>
          <a:lstStyle/>
          <a:p>
            <a:r>
              <a:rPr lang="en-US" dirty="0"/>
              <a:t>“Bounded” Linear distribution</a:t>
            </a:r>
            <a:endParaRPr lang="en-SG" dirty="0"/>
          </a:p>
        </p:txBody>
      </p:sp>
      <p:pic>
        <p:nvPicPr>
          <p:cNvPr id="5" name="Content Placeholder 4">
            <a:extLst>
              <a:ext uri="{FF2B5EF4-FFF2-40B4-BE49-F238E27FC236}">
                <a16:creationId xmlns:a16="http://schemas.microsoft.com/office/drawing/2014/main" id="{ECFCDD16-AC5E-8B4F-00D0-810BAFBF29E6}"/>
              </a:ext>
            </a:extLst>
          </p:cNvPr>
          <p:cNvPicPr>
            <a:picLocks noGrp="1" noChangeAspect="1"/>
          </p:cNvPicPr>
          <p:nvPr>
            <p:ph idx="1"/>
          </p:nvPr>
        </p:nvPicPr>
        <p:blipFill>
          <a:blip r:embed="rId3"/>
          <a:stretch>
            <a:fillRect/>
          </a:stretch>
        </p:blipFill>
        <p:spPr>
          <a:xfrm>
            <a:off x="1078831" y="1534278"/>
            <a:ext cx="3410426" cy="3381847"/>
          </a:xfrm>
        </p:spPr>
      </p:pic>
      <p:pic>
        <p:nvPicPr>
          <p:cNvPr id="7" name="Picture 6">
            <a:extLst>
              <a:ext uri="{FF2B5EF4-FFF2-40B4-BE49-F238E27FC236}">
                <a16:creationId xmlns:a16="http://schemas.microsoft.com/office/drawing/2014/main" id="{4B7473A3-31E2-E4A1-ED64-EAA70847FCC7}"/>
              </a:ext>
            </a:extLst>
          </p:cNvPr>
          <p:cNvPicPr>
            <a:picLocks noChangeAspect="1"/>
          </p:cNvPicPr>
          <p:nvPr/>
        </p:nvPicPr>
        <p:blipFill>
          <a:blip r:embed="rId4"/>
          <a:stretch>
            <a:fillRect/>
          </a:stretch>
        </p:blipFill>
        <p:spPr>
          <a:xfrm>
            <a:off x="4489257" y="1539040"/>
            <a:ext cx="3343742" cy="3372321"/>
          </a:xfrm>
          <a:prstGeom prst="rect">
            <a:avLst/>
          </a:prstGeom>
        </p:spPr>
      </p:pic>
      <p:pic>
        <p:nvPicPr>
          <p:cNvPr id="9" name="Picture 8">
            <a:extLst>
              <a:ext uri="{FF2B5EF4-FFF2-40B4-BE49-F238E27FC236}">
                <a16:creationId xmlns:a16="http://schemas.microsoft.com/office/drawing/2014/main" id="{987FE67A-1182-6EAF-2CD4-5EC635142320}"/>
              </a:ext>
            </a:extLst>
          </p:cNvPr>
          <p:cNvPicPr>
            <a:picLocks noChangeAspect="1"/>
          </p:cNvPicPr>
          <p:nvPr/>
        </p:nvPicPr>
        <p:blipFill>
          <a:blip r:embed="rId5"/>
          <a:stretch>
            <a:fillRect/>
          </a:stretch>
        </p:blipFill>
        <p:spPr>
          <a:xfrm>
            <a:off x="7832999" y="1534278"/>
            <a:ext cx="3391373" cy="3381847"/>
          </a:xfrm>
          <a:prstGeom prst="rect">
            <a:avLst/>
          </a:prstGeom>
        </p:spPr>
      </p:pic>
      <p:sp>
        <p:nvSpPr>
          <p:cNvPr id="10" name="TextBox 9">
            <a:extLst>
              <a:ext uri="{FF2B5EF4-FFF2-40B4-BE49-F238E27FC236}">
                <a16:creationId xmlns:a16="http://schemas.microsoft.com/office/drawing/2014/main" id="{3100AC48-9A29-B6E3-0DC7-5C805CC7B37C}"/>
              </a:ext>
            </a:extLst>
          </p:cNvPr>
          <p:cNvSpPr txBox="1"/>
          <p:nvPr/>
        </p:nvSpPr>
        <p:spPr>
          <a:xfrm>
            <a:off x="1078831" y="5173579"/>
            <a:ext cx="10145541" cy="1200329"/>
          </a:xfrm>
          <a:prstGeom prst="rect">
            <a:avLst/>
          </a:prstGeom>
          <a:noFill/>
        </p:spPr>
        <p:txBody>
          <a:bodyPr wrap="square" rtlCol="0">
            <a:spAutoFit/>
          </a:bodyPr>
          <a:lstStyle/>
          <a:p>
            <a:pPr marL="285750" indent="-285750">
              <a:buFont typeface="Arial" panose="020B0604020202020204" pitchFamily="34" charset="0"/>
              <a:buChar char="•"/>
            </a:pPr>
            <a:r>
              <a:rPr lang="en-US" dirty="0"/>
              <a:t>Each bar represents a choice</a:t>
            </a:r>
          </a:p>
          <a:p>
            <a:pPr marL="285750" indent="-285750">
              <a:buFont typeface="Arial" panose="020B0604020202020204" pitchFamily="34" charset="0"/>
              <a:buChar char="•"/>
            </a:pPr>
            <a:r>
              <a:rPr lang="en-US" dirty="0"/>
              <a:t>Height of bar represent average utility from that choice</a:t>
            </a:r>
          </a:p>
          <a:p>
            <a:pPr marL="285750" indent="-285750">
              <a:buFont typeface="Arial" panose="020B0604020202020204" pitchFamily="34" charset="0"/>
              <a:buChar char="•"/>
            </a:pPr>
            <a:r>
              <a:rPr lang="en-US" dirty="0"/>
              <a:t>Best and worst choices bounded by fixed values</a:t>
            </a:r>
          </a:p>
          <a:p>
            <a:pPr marL="285750" indent="-285750">
              <a:buFont typeface="Arial" panose="020B0604020202020204" pitchFamily="34" charset="0"/>
              <a:buChar char="•"/>
            </a:pPr>
            <a:r>
              <a:rPr lang="en-US" dirty="0"/>
              <a:t>Choices between are linearly interpolated</a:t>
            </a:r>
            <a:endParaRPr lang="en-SG" dirty="0"/>
          </a:p>
        </p:txBody>
      </p:sp>
    </p:spTree>
    <p:extLst>
      <p:ext uri="{BB962C8B-B14F-4D97-AF65-F5344CB8AC3E}">
        <p14:creationId xmlns:p14="http://schemas.microsoft.com/office/powerpoint/2010/main" val="1515556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50019-CD95-88B6-51D7-00C898BB39FF}"/>
              </a:ext>
            </a:extLst>
          </p:cNvPr>
          <p:cNvSpPr>
            <a:spLocks noGrp="1"/>
          </p:cNvSpPr>
          <p:nvPr>
            <p:ph type="title"/>
          </p:nvPr>
        </p:nvSpPr>
        <p:spPr/>
        <p:txBody>
          <a:bodyPr/>
          <a:lstStyle/>
          <a:p>
            <a:r>
              <a:rPr lang="en-US" dirty="0"/>
              <a:t>Normal distribution</a:t>
            </a:r>
            <a:endParaRPr lang="en-SG" dirty="0"/>
          </a:p>
        </p:txBody>
      </p:sp>
      <p:pic>
        <p:nvPicPr>
          <p:cNvPr id="5" name="Picture 4">
            <a:extLst>
              <a:ext uri="{FF2B5EF4-FFF2-40B4-BE49-F238E27FC236}">
                <a16:creationId xmlns:a16="http://schemas.microsoft.com/office/drawing/2014/main" id="{572CEE5B-E297-8E3D-69F5-833787C8DC99}"/>
              </a:ext>
            </a:extLst>
          </p:cNvPr>
          <p:cNvPicPr>
            <a:picLocks noChangeAspect="1"/>
          </p:cNvPicPr>
          <p:nvPr/>
        </p:nvPicPr>
        <p:blipFill>
          <a:blip r:embed="rId2"/>
          <a:stretch>
            <a:fillRect/>
          </a:stretch>
        </p:blipFill>
        <p:spPr>
          <a:xfrm>
            <a:off x="1114927" y="1401821"/>
            <a:ext cx="3324689" cy="3362794"/>
          </a:xfrm>
          <a:prstGeom prst="rect">
            <a:avLst/>
          </a:prstGeom>
        </p:spPr>
      </p:pic>
      <p:pic>
        <p:nvPicPr>
          <p:cNvPr id="7" name="Picture 6">
            <a:extLst>
              <a:ext uri="{FF2B5EF4-FFF2-40B4-BE49-F238E27FC236}">
                <a16:creationId xmlns:a16="http://schemas.microsoft.com/office/drawing/2014/main" id="{C154281D-7CCF-2E67-09BE-CA4977A635E3}"/>
              </a:ext>
            </a:extLst>
          </p:cNvPr>
          <p:cNvPicPr>
            <a:picLocks noChangeAspect="1"/>
          </p:cNvPicPr>
          <p:nvPr/>
        </p:nvPicPr>
        <p:blipFill>
          <a:blip r:embed="rId3"/>
          <a:stretch>
            <a:fillRect/>
          </a:stretch>
        </p:blipFill>
        <p:spPr>
          <a:xfrm>
            <a:off x="4439616" y="1401821"/>
            <a:ext cx="3381847" cy="3391373"/>
          </a:xfrm>
          <a:prstGeom prst="rect">
            <a:avLst/>
          </a:prstGeom>
        </p:spPr>
      </p:pic>
      <p:pic>
        <p:nvPicPr>
          <p:cNvPr id="9" name="Picture 8">
            <a:extLst>
              <a:ext uri="{FF2B5EF4-FFF2-40B4-BE49-F238E27FC236}">
                <a16:creationId xmlns:a16="http://schemas.microsoft.com/office/drawing/2014/main" id="{9F8E83EF-7C31-79C9-9EC4-F289C9EFB465}"/>
              </a:ext>
            </a:extLst>
          </p:cNvPr>
          <p:cNvPicPr>
            <a:picLocks noChangeAspect="1"/>
          </p:cNvPicPr>
          <p:nvPr/>
        </p:nvPicPr>
        <p:blipFill>
          <a:blip r:embed="rId4"/>
          <a:stretch>
            <a:fillRect/>
          </a:stretch>
        </p:blipFill>
        <p:spPr>
          <a:xfrm>
            <a:off x="7821463" y="1401821"/>
            <a:ext cx="3381847" cy="3410426"/>
          </a:xfrm>
          <a:prstGeom prst="rect">
            <a:avLst/>
          </a:prstGeom>
        </p:spPr>
      </p:pic>
      <p:sp>
        <p:nvSpPr>
          <p:cNvPr id="12" name="TextBox 11">
            <a:extLst>
              <a:ext uri="{FF2B5EF4-FFF2-40B4-BE49-F238E27FC236}">
                <a16:creationId xmlns:a16="http://schemas.microsoft.com/office/drawing/2014/main" id="{0FE45A8E-FE4F-2E84-C660-8BE1BF383204}"/>
              </a:ext>
            </a:extLst>
          </p:cNvPr>
          <p:cNvSpPr txBox="1"/>
          <p:nvPr/>
        </p:nvSpPr>
        <p:spPr>
          <a:xfrm>
            <a:off x="1078831" y="5173579"/>
            <a:ext cx="10145541" cy="1200329"/>
          </a:xfrm>
          <a:prstGeom prst="rect">
            <a:avLst/>
          </a:prstGeom>
          <a:noFill/>
        </p:spPr>
        <p:txBody>
          <a:bodyPr wrap="square" rtlCol="0">
            <a:spAutoFit/>
          </a:bodyPr>
          <a:lstStyle/>
          <a:p>
            <a:pPr marL="285750" indent="-285750">
              <a:buFont typeface="Arial" panose="020B0604020202020204" pitchFamily="34" charset="0"/>
              <a:buChar char="•"/>
            </a:pPr>
            <a:r>
              <a:rPr lang="en-US" dirty="0"/>
              <a:t>Each bar represents a choice</a:t>
            </a:r>
          </a:p>
          <a:p>
            <a:pPr marL="285750" indent="-285750">
              <a:buFont typeface="Arial" panose="020B0604020202020204" pitchFamily="34" charset="0"/>
              <a:buChar char="•"/>
            </a:pPr>
            <a:r>
              <a:rPr lang="en-US" dirty="0"/>
              <a:t>Height of bar represent average utility from that choice</a:t>
            </a:r>
          </a:p>
          <a:p>
            <a:pPr marL="285750" indent="-285750">
              <a:buFont typeface="Arial" panose="020B0604020202020204" pitchFamily="34" charset="0"/>
              <a:buChar char="•"/>
            </a:pPr>
            <a:r>
              <a:rPr lang="en-US" dirty="0"/>
              <a:t>Best and worst choices are not bounded</a:t>
            </a:r>
          </a:p>
          <a:p>
            <a:pPr marL="285750" indent="-285750">
              <a:buFont typeface="Arial" panose="020B0604020202020204" pitchFamily="34" charset="0"/>
              <a:buChar char="•"/>
            </a:pPr>
            <a:r>
              <a:rPr lang="en-US" dirty="0"/>
              <a:t>Each choice is randomly selected from a normal distribution</a:t>
            </a:r>
            <a:endParaRPr lang="en-SG" dirty="0"/>
          </a:p>
        </p:txBody>
      </p:sp>
    </p:spTree>
    <p:extLst>
      <p:ext uri="{BB962C8B-B14F-4D97-AF65-F5344CB8AC3E}">
        <p14:creationId xmlns:p14="http://schemas.microsoft.com/office/powerpoint/2010/main" val="2567952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1">
            <a:extLst>
              <a:ext uri="{FF2B5EF4-FFF2-40B4-BE49-F238E27FC236}">
                <a16:creationId xmlns:a16="http://schemas.microsoft.com/office/drawing/2014/main" id="{A51A0227-072A-4F5F-928C-E2C3E5CCD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CFD28E-398E-B01E-FB74-9F2CE6843BCA}"/>
              </a:ext>
            </a:extLst>
          </p:cNvPr>
          <p:cNvSpPr>
            <a:spLocks noGrp="1"/>
          </p:cNvSpPr>
          <p:nvPr>
            <p:ph type="title"/>
          </p:nvPr>
        </p:nvSpPr>
        <p:spPr>
          <a:xfrm>
            <a:off x="630936" y="4440365"/>
            <a:ext cx="4245864" cy="1722691"/>
          </a:xfrm>
        </p:spPr>
        <p:txBody>
          <a:bodyPr anchor="ctr">
            <a:normAutofit/>
          </a:bodyPr>
          <a:lstStyle/>
          <a:p>
            <a:r>
              <a:rPr lang="en-US" sz="4200"/>
              <a:t>Does Paradox of Choice still show?</a:t>
            </a:r>
            <a:endParaRPr lang="en-SG" sz="4200"/>
          </a:p>
        </p:txBody>
      </p:sp>
      <p:pic>
        <p:nvPicPr>
          <p:cNvPr id="5" name="Picture 4" descr="Graphical user interface&#10;&#10;Description automatically generated">
            <a:extLst>
              <a:ext uri="{FF2B5EF4-FFF2-40B4-BE49-F238E27FC236}">
                <a16:creationId xmlns:a16="http://schemas.microsoft.com/office/drawing/2014/main" id="{4DCF73E6-E30B-074E-4B1F-52F64D6F93BA}"/>
              </a:ext>
            </a:extLst>
          </p:cNvPr>
          <p:cNvPicPr>
            <a:picLocks noChangeAspect="1"/>
          </p:cNvPicPr>
          <p:nvPr/>
        </p:nvPicPr>
        <p:blipFill>
          <a:blip r:embed="rId3"/>
          <a:stretch>
            <a:fillRect/>
          </a:stretch>
        </p:blipFill>
        <p:spPr>
          <a:xfrm>
            <a:off x="463296" y="655886"/>
            <a:ext cx="5471160" cy="3255339"/>
          </a:xfrm>
          <a:prstGeom prst="rect">
            <a:avLst/>
          </a:prstGeom>
        </p:spPr>
      </p:pic>
      <p:pic>
        <p:nvPicPr>
          <p:cNvPr id="7" name="Picture 6">
            <a:extLst>
              <a:ext uri="{FF2B5EF4-FFF2-40B4-BE49-F238E27FC236}">
                <a16:creationId xmlns:a16="http://schemas.microsoft.com/office/drawing/2014/main" id="{64F32C89-DF23-CB81-83B0-FF83E1778752}"/>
              </a:ext>
            </a:extLst>
          </p:cNvPr>
          <p:cNvPicPr>
            <a:picLocks noChangeAspect="1"/>
          </p:cNvPicPr>
          <p:nvPr/>
        </p:nvPicPr>
        <p:blipFill>
          <a:blip r:embed="rId4"/>
          <a:stretch>
            <a:fillRect/>
          </a:stretch>
        </p:blipFill>
        <p:spPr>
          <a:xfrm>
            <a:off x="6254496" y="669563"/>
            <a:ext cx="5471160" cy="3227984"/>
          </a:xfrm>
          <a:prstGeom prst="rect">
            <a:avLst/>
          </a:prstGeom>
        </p:spPr>
      </p:pic>
      <p:sp>
        <p:nvSpPr>
          <p:cNvPr id="17" name="sketchy line">
            <a:extLst>
              <a:ext uri="{FF2B5EF4-FFF2-40B4-BE49-F238E27FC236}">
                <a16:creationId xmlns:a16="http://schemas.microsoft.com/office/drawing/2014/main" id="{35D99776-4B38-47DF-A302-11AD9AF87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7304" y="529256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85CD86-238A-A4EC-0B7B-AED56F2A74E0}"/>
                  </a:ext>
                </a:extLst>
              </p:cNvPr>
              <p:cNvSpPr>
                <a:spLocks noGrp="1"/>
              </p:cNvSpPr>
              <p:nvPr>
                <p:ph idx="1"/>
              </p:nvPr>
            </p:nvSpPr>
            <p:spPr>
              <a:xfrm>
                <a:off x="5333999" y="4440365"/>
                <a:ext cx="6214871" cy="1722691"/>
              </a:xfrm>
            </p:spPr>
            <p:txBody>
              <a:bodyPr anchor="ctr">
                <a:normAutofit fontScale="92500"/>
              </a:bodyPr>
              <a:lstStyle/>
              <a:p>
                <a:pPr marL="0" indent="0">
                  <a:buNone/>
                </a:pPr>
                <a:r>
                  <a:rPr lang="en-US" sz="2200" dirty="0"/>
                  <a:t>With “bounded” linear distribution, YES</a:t>
                </a:r>
              </a:p>
              <a:p>
                <a:r>
                  <a:rPr lang="en-US" sz="2200" dirty="0"/>
                  <a:t>The best and worst choices for both cases are same</a:t>
                </a:r>
              </a:p>
              <a:p>
                <a:r>
                  <a:rPr lang="en-US" sz="2200" dirty="0"/>
                  <a:t>With 2 options, average utility </a:t>
                </a:r>
                <a14:m>
                  <m:oMath xmlns:m="http://schemas.openxmlformats.org/officeDocument/2006/math">
                    <m:r>
                      <a:rPr lang="en-US" sz="220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53</m:t>
                    </m:r>
                  </m:oMath>
                </a14:m>
                <a:endParaRPr lang="en-US" sz="2200" dirty="0"/>
              </a:p>
              <a:p>
                <a:r>
                  <a:rPr lang="en-US" sz="2200" dirty="0"/>
                  <a:t>With 100 options, average utility </a:t>
                </a:r>
                <a14:m>
                  <m:oMath xmlns:m="http://schemas.openxmlformats.org/officeDocument/2006/math">
                    <m:r>
                      <a:rPr lang="en-US" sz="220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41</m:t>
                    </m:r>
                  </m:oMath>
                </a14:m>
                <a:endParaRPr lang="en-US" sz="2200" dirty="0"/>
              </a:p>
            </p:txBody>
          </p:sp>
        </mc:Choice>
        <mc:Fallback xmlns="">
          <p:sp>
            <p:nvSpPr>
              <p:cNvPr id="3" name="Content Placeholder 2">
                <a:extLst>
                  <a:ext uri="{FF2B5EF4-FFF2-40B4-BE49-F238E27FC236}">
                    <a16:creationId xmlns:a16="http://schemas.microsoft.com/office/drawing/2014/main" id="{E785CD86-238A-A4EC-0B7B-AED56F2A74E0}"/>
                  </a:ext>
                </a:extLst>
              </p:cNvPr>
              <p:cNvSpPr>
                <a:spLocks noGrp="1" noRot="1" noChangeAspect="1" noMove="1" noResize="1" noEditPoints="1" noAdjustHandles="1" noChangeArrowheads="1" noChangeShapeType="1" noTextEdit="1"/>
              </p:cNvSpPr>
              <p:nvPr>
                <p:ph idx="1"/>
              </p:nvPr>
            </p:nvSpPr>
            <p:spPr>
              <a:xfrm>
                <a:off x="5333999" y="4440365"/>
                <a:ext cx="6214871" cy="1722691"/>
              </a:xfrm>
              <a:blipFill>
                <a:blip r:embed="rId5"/>
                <a:stretch>
                  <a:fillRect l="-981" b="-2120"/>
                </a:stretch>
              </a:blipFill>
            </p:spPr>
            <p:txBody>
              <a:bodyPr/>
              <a:lstStyle/>
              <a:p>
                <a:r>
                  <a:rPr lang="en-SG">
                    <a:noFill/>
                  </a:rPr>
                  <a:t> </a:t>
                </a:r>
              </a:p>
            </p:txBody>
          </p:sp>
        </mc:Fallback>
      </mc:AlternateContent>
    </p:spTree>
    <p:extLst>
      <p:ext uri="{BB962C8B-B14F-4D97-AF65-F5344CB8AC3E}">
        <p14:creationId xmlns:p14="http://schemas.microsoft.com/office/powerpoint/2010/main" val="3334965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descr="Graphical user interface, chart&#10;&#10;Description automatically generated">
            <a:extLst>
              <a:ext uri="{FF2B5EF4-FFF2-40B4-BE49-F238E27FC236}">
                <a16:creationId xmlns:a16="http://schemas.microsoft.com/office/drawing/2014/main" id="{A9C00706-D48F-C533-AE22-9B820EA89B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0270" y="333270"/>
            <a:ext cx="6191459" cy="6191459"/>
          </a:xfrm>
          <a:prstGeom prst="rect">
            <a:avLst/>
          </a:prstGeom>
        </p:spPr>
      </p:pic>
    </p:spTree>
    <p:extLst>
      <p:ext uri="{BB962C8B-B14F-4D97-AF65-F5344CB8AC3E}">
        <p14:creationId xmlns:p14="http://schemas.microsoft.com/office/powerpoint/2010/main" val="19865784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304</TotalTime>
  <Words>767</Words>
  <Application>Microsoft Office PowerPoint</Application>
  <PresentationFormat>Widescreen</PresentationFormat>
  <Paragraphs>101</Paragraphs>
  <Slides>36</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Calibri Light</vt:lpstr>
      <vt:lpstr>Cambria Math</vt:lpstr>
      <vt:lpstr>Office Theme</vt:lpstr>
      <vt:lpstr>The boundaries  of  bounded rationality</vt:lpstr>
      <vt:lpstr>Response to choices</vt:lpstr>
      <vt:lpstr>Satisficing against paradox of choice</vt:lpstr>
      <vt:lpstr>Satisficing in Agent-based modelling</vt:lpstr>
      <vt:lpstr>Scope of study</vt:lpstr>
      <vt:lpstr>“Bounded” Linear distribution</vt:lpstr>
      <vt:lpstr>Normal distribution</vt:lpstr>
      <vt:lpstr>Does Paradox of Choice still show?</vt:lpstr>
      <vt:lpstr>PowerPoint Presentation</vt:lpstr>
      <vt:lpstr>PowerPoint Presentation</vt:lpstr>
      <vt:lpstr>PowerPoint Presentation</vt:lpstr>
      <vt:lpstr>PowerPoint Presentation</vt:lpstr>
      <vt:lpstr>PowerPoint Presentation</vt:lpstr>
      <vt:lpstr>PowerPoint Presentation</vt:lpstr>
      <vt:lpstr>Observations</vt:lpstr>
      <vt:lpstr>PowerPoint Presentation</vt:lpstr>
      <vt:lpstr>PowerPoint Presentation</vt:lpstr>
      <vt:lpstr>PowerPoint Presentation</vt:lpstr>
      <vt:lpstr>PowerPoint Presentation</vt:lpstr>
      <vt:lpstr>PowerPoint Presentation</vt:lpstr>
      <vt:lpstr>PowerPoint Presentation</vt:lpstr>
      <vt:lpstr>Observations</vt:lpstr>
      <vt:lpstr>Unanswered questions </vt:lpstr>
      <vt:lpstr>Why is chicken rice so popular?</vt:lpstr>
      <vt:lpstr>Trying a new coffee shop</vt:lpstr>
      <vt:lpstr>A familiar coffee shop</vt:lpstr>
      <vt:lpstr>Wisdom of the crowd</vt:lpstr>
      <vt:lpstr>Modification to agent-based model</vt:lpstr>
      <vt:lpstr>PowerPoint Presentation</vt:lpstr>
      <vt:lpstr>PowerPoint Presentation</vt:lpstr>
      <vt:lpstr>PowerPoint Presentation</vt:lpstr>
      <vt:lpstr>PowerPoint Presentation</vt:lpstr>
      <vt:lpstr>PowerPoint Presentation</vt:lpstr>
      <vt:lpstr>PowerPoint Presentation</vt:lpstr>
      <vt:lpstr>Observation</vt:lpstr>
      <vt:lpstr>That’s all folks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boundaries  of  bounded rationality</dc:title>
  <dc:creator>Stanley Neoh Jia Jun</dc:creator>
  <cp:lastModifiedBy>Stanley Neoh Jia Jun</cp:lastModifiedBy>
  <cp:revision>9</cp:revision>
  <dcterms:created xsi:type="dcterms:W3CDTF">2022-11-06T16:06:38Z</dcterms:created>
  <dcterms:modified xsi:type="dcterms:W3CDTF">2022-11-07T07:58:38Z</dcterms:modified>
</cp:coreProperties>
</file>